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5"/>
  </p:notesMasterIdLst>
  <p:sldIdLst>
    <p:sldId id="256" r:id="rId2"/>
    <p:sldId id="257" r:id="rId3"/>
    <p:sldId id="258" r:id="rId4"/>
    <p:sldId id="278" r:id="rId5"/>
    <p:sldId id="279" r:id="rId6"/>
    <p:sldId id="280" r:id="rId7"/>
    <p:sldId id="281" r:id="rId8"/>
    <p:sldId id="282" r:id="rId9"/>
    <p:sldId id="283" r:id="rId10"/>
    <p:sldId id="284" r:id="rId11"/>
    <p:sldId id="285" r:id="rId12"/>
    <p:sldId id="286" r:id="rId13"/>
    <p:sldId id="287" r:id="rId14"/>
    <p:sldId id="288" r:id="rId15"/>
    <p:sldId id="289" r:id="rId16"/>
    <p:sldId id="290" r:id="rId17"/>
    <p:sldId id="291" r:id="rId18"/>
    <p:sldId id="292" r:id="rId19"/>
    <p:sldId id="293" r:id="rId20"/>
    <p:sldId id="294" r:id="rId21"/>
    <p:sldId id="295" r:id="rId22"/>
    <p:sldId id="296" r:id="rId23"/>
    <p:sldId id="297" r:id="rId24"/>
    <p:sldId id="298" r:id="rId25"/>
    <p:sldId id="299" r:id="rId26"/>
    <p:sldId id="300" r:id="rId27"/>
    <p:sldId id="301" r:id="rId28"/>
    <p:sldId id="302" r:id="rId29"/>
    <p:sldId id="303" r:id="rId30"/>
    <p:sldId id="304" r:id="rId31"/>
    <p:sldId id="305" r:id="rId32"/>
    <p:sldId id="306" r:id="rId33"/>
    <p:sldId id="307" r:id="rId34"/>
    <p:sldId id="260" r:id="rId35"/>
    <p:sldId id="261" r:id="rId36"/>
    <p:sldId id="262" r:id="rId37"/>
    <p:sldId id="309" r:id="rId38"/>
    <p:sldId id="263" r:id="rId39"/>
    <p:sldId id="308" r:id="rId40"/>
    <p:sldId id="264" r:id="rId41"/>
    <p:sldId id="265" r:id="rId42"/>
    <p:sldId id="266" r:id="rId43"/>
    <p:sldId id="267" r:id="rId44"/>
    <p:sldId id="268" r:id="rId45"/>
    <p:sldId id="269" r:id="rId46"/>
    <p:sldId id="270" r:id="rId47"/>
    <p:sldId id="271" r:id="rId48"/>
    <p:sldId id="272" r:id="rId49"/>
    <p:sldId id="273" r:id="rId50"/>
    <p:sldId id="274" r:id="rId51"/>
    <p:sldId id="275" r:id="rId52"/>
    <p:sldId id="276" r:id="rId53"/>
    <p:sldId id="277" r:id="rId54"/>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94" autoAdjust="0"/>
    <p:restoredTop sz="94659" autoAdjust="0"/>
  </p:normalViewPr>
  <p:slideViewPr>
    <p:cSldViewPr>
      <p:cViewPr>
        <p:scale>
          <a:sx n="60" d="100"/>
          <a:sy n="60" d="100"/>
        </p:scale>
        <p:origin x="-2250" y="-53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866BFF5-74D1-4E90-9F68-FE8270083F1A}" type="datetimeFigureOut">
              <a:rPr lang="zh-CN" altLang="en-US" smtClean="0"/>
              <a:pPr/>
              <a:t>2016/8/15</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C462169-3F2B-42C8-8DC7-982B9F084CA5}" type="slidenum">
              <a:rPr lang="zh-CN" altLang="en-US" smtClean="0"/>
              <a:pPr/>
              <a:t>‹#›</a:t>
            </a:fld>
            <a:endParaRPr lang="zh-CN" altLang="en-US"/>
          </a:p>
        </p:txBody>
      </p:sp>
    </p:spTree>
    <p:extLst>
      <p:ext uri="{BB962C8B-B14F-4D97-AF65-F5344CB8AC3E}">
        <p14:creationId xmlns:p14="http://schemas.microsoft.com/office/powerpoint/2010/main" xmlns="" val="2391944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E700BF6-6F7C-45E9-B772-3717926B57A2}" type="slidenum">
              <a:rPr lang="zh-CN" altLang="en-US" smtClean="0"/>
              <a:pPr/>
              <a:t>5</a:t>
            </a:fld>
            <a:endParaRPr lang="zh-CN" altLang="en-US"/>
          </a:p>
        </p:txBody>
      </p:sp>
    </p:spTree>
    <p:extLst>
      <p:ext uri="{BB962C8B-B14F-4D97-AF65-F5344CB8AC3E}">
        <p14:creationId xmlns:p14="http://schemas.microsoft.com/office/powerpoint/2010/main" xmlns="" val="159078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2016/8/15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2016/8/15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2016/8/15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2016/8/15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pPr/>
              <a:t>2016/8/15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pPr/>
              <a:t>2016/8/15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pPr/>
              <a:t>2016/8/15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2016/8/15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2016/8/15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2016/8/15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2016/8/15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pPr/>
              <a:t>2016/8/15</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r>
              <a:rPr lang="zh-CN" altLang="en-US" dirty="0" smtClean="0"/>
              <a:t>高温季节饲养管理</a:t>
            </a:r>
            <a:endParaRPr lang="zh-CN" altLang="en-US" dirty="0"/>
          </a:p>
        </p:txBody>
      </p:sp>
      <p:sp>
        <p:nvSpPr>
          <p:cNvPr id="3" name="副标题 2"/>
          <p:cNvSpPr>
            <a:spLocks noGrp="1"/>
          </p:cNvSpPr>
          <p:nvPr>
            <p:ph type="subTitle" idx="1"/>
          </p:nvPr>
        </p:nvSpPr>
        <p:spPr/>
        <p:txBody>
          <a:bodyPr/>
          <a:lstStyle/>
          <a:p>
            <a:pPr algn="r"/>
            <a:r>
              <a:rPr lang="en-US" altLang="zh-CN" dirty="0" smtClean="0"/>
              <a:t>——</a:t>
            </a:r>
            <a:r>
              <a:rPr lang="zh-CN" altLang="en-US" dirty="0" smtClean="0"/>
              <a:t>孙军</a:t>
            </a:r>
            <a:endParaRPr lang="zh-CN" altLang="en-US" dirty="0"/>
          </a:p>
        </p:txBody>
      </p:sp>
    </p:spTree>
    <p:extLst>
      <p:ext uri="{BB962C8B-B14F-4D97-AF65-F5344CB8AC3E}">
        <p14:creationId xmlns:p14="http://schemas.microsoft.com/office/powerpoint/2010/main" xmlns="" val="197694556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611560" y="836712"/>
            <a:ext cx="8229600" cy="1143000"/>
          </a:xfrm>
        </p:spPr>
        <p:txBody>
          <a:bodyPr/>
          <a:lstStyle/>
          <a:p>
            <a:r>
              <a:rPr lang="zh-CN" altLang="en-US" dirty="0" smtClean="0"/>
              <a:t>高温季节的特点</a:t>
            </a:r>
            <a:endParaRPr lang="zh-CN" altLang="en-US" dirty="0"/>
          </a:p>
        </p:txBody>
      </p:sp>
      <p:sp>
        <p:nvSpPr>
          <p:cNvPr id="3" name="内容占位符 2"/>
          <p:cNvSpPr>
            <a:spLocks noGrp="1"/>
          </p:cNvSpPr>
          <p:nvPr>
            <p:ph idx="1"/>
          </p:nvPr>
        </p:nvSpPr>
        <p:spPr>
          <a:xfrm>
            <a:off x="395536" y="2492896"/>
            <a:ext cx="8229600" cy="4525963"/>
          </a:xfrm>
        </p:spPr>
        <p:txBody>
          <a:bodyPr/>
          <a:lstStyle/>
          <a:p>
            <a:r>
              <a:rPr lang="en-US" altLang="zh-CN" dirty="0" smtClean="0"/>
              <a:t>1</a:t>
            </a:r>
            <a:r>
              <a:rPr lang="zh-CN" altLang="en-US" dirty="0" smtClean="0"/>
              <a:t>、温度高</a:t>
            </a:r>
            <a:endParaRPr lang="en-US" altLang="zh-CN" dirty="0" smtClean="0"/>
          </a:p>
          <a:p>
            <a:r>
              <a:rPr lang="en-US" altLang="zh-CN" dirty="0" smtClean="0"/>
              <a:t>2</a:t>
            </a:r>
            <a:r>
              <a:rPr lang="zh-CN" altLang="en-US" dirty="0" smtClean="0"/>
              <a:t>、湿度大</a:t>
            </a:r>
            <a:endParaRPr lang="zh-CN" altLang="en-US" dirty="0"/>
          </a:p>
        </p:txBody>
      </p:sp>
    </p:spTree>
    <p:extLst>
      <p:ext uri="{BB962C8B-B14F-4D97-AF65-F5344CB8AC3E}">
        <p14:creationId xmlns:p14="http://schemas.microsoft.com/office/powerpoint/2010/main" xmlns="" val="260875188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67544" y="764704"/>
            <a:ext cx="8229600" cy="1143000"/>
          </a:xfrm>
        </p:spPr>
        <p:txBody>
          <a:bodyPr/>
          <a:lstStyle/>
          <a:p>
            <a:r>
              <a:rPr lang="zh-CN" altLang="en-US" dirty="0" smtClean="0"/>
              <a:t>高温高湿的危害</a:t>
            </a:r>
            <a:endParaRPr lang="zh-CN" altLang="en-US" dirty="0"/>
          </a:p>
        </p:txBody>
      </p:sp>
      <p:sp>
        <p:nvSpPr>
          <p:cNvPr id="3" name="内容占位符 2"/>
          <p:cNvSpPr>
            <a:spLocks noGrp="1"/>
          </p:cNvSpPr>
          <p:nvPr>
            <p:ph idx="1"/>
          </p:nvPr>
        </p:nvSpPr>
        <p:spPr>
          <a:xfrm>
            <a:off x="539552" y="1844824"/>
            <a:ext cx="8229600" cy="4525963"/>
          </a:xfrm>
        </p:spPr>
        <p:txBody>
          <a:bodyPr/>
          <a:lstStyle/>
          <a:p>
            <a:r>
              <a:rPr lang="en-US" altLang="zh-CN" dirty="0" smtClean="0"/>
              <a:t>1</a:t>
            </a:r>
            <a:r>
              <a:rPr lang="zh-CN" altLang="en-US" dirty="0" smtClean="0"/>
              <a:t>、肉鸡体感温度高</a:t>
            </a:r>
            <a:r>
              <a:rPr lang="en-US" altLang="zh-CN" dirty="0" smtClean="0"/>
              <a:t>——</a:t>
            </a:r>
            <a:r>
              <a:rPr lang="zh-CN" altLang="en-US" dirty="0" smtClean="0"/>
              <a:t>热应激</a:t>
            </a:r>
            <a:endParaRPr lang="en-US" altLang="zh-CN" dirty="0" smtClean="0"/>
          </a:p>
          <a:p>
            <a:r>
              <a:rPr lang="en-US" altLang="zh-CN" dirty="0" smtClean="0"/>
              <a:t>2</a:t>
            </a:r>
            <a:r>
              <a:rPr lang="zh-CN" altLang="en-US" dirty="0" smtClean="0"/>
              <a:t>、鸡舍温度在饲养后期难以降低</a:t>
            </a:r>
            <a:r>
              <a:rPr lang="en-US" altLang="zh-CN" dirty="0" smtClean="0"/>
              <a:t>——</a:t>
            </a:r>
            <a:r>
              <a:rPr lang="zh-CN" altLang="en-US" dirty="0" smtClean="0"/>
              <a:t>造成肉鸡采食量下降</a:t>
            </a:r>
            <a:endParaRPr lang="en-US" altLang="zh-CN" dirty="0" smtClean="0"/>
          </a:p>
          <a:p>
            <a:r>
              <a:rPr lang="en-US" altLang="zh-CN" dirty="0" smtClean="0"/>
              <a:t>3</a:t>
            </a:r>
            <a:r>
              <a:rPr lang="zh-CN" altLang="en-US" dirty="0" smtClean="0"/>
              <a:t>、饲料储存不当极易造成腐败霉变</a:t>
            </a:r>
            <a:r>
              <a:rPr lang="en-US" altLang="zh-CN" dirty="0" smtClean="0"/>
              <a:t>——</a:t>
            </a:r>
            <a:r>
              <a:rPr lang="zh-CN" altLang="en-US" dirty="0" smtClean="0"/>
              <a:t>霉菌毒素引起的相关疾病</a:t>
            </a:r>
            <a:endParaRPr lang="zh-CN" altLang="en-US" dirty="0"/>
          </a:p>
        </p:txBody>
      </p:sp>
    </p:spTree>
    <p:extLst>
      <p:ext uri="{BB962C8B-B14F-4D97-AF65-F5344CB8AC3E}">
        <p14:creationId xmlns:p14="http://schemas.microsoft.com/office/powerpoint/2010/main" xmlns="" val="13174691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dirty="0"/>
          </a:p>
        </p:txBody>
      </p:sp>
      <p:sp>
        <p:nvSpPr>
          <p:cNvPr id="3" name="内容占位符 2"/>
          <p:cNvSpPr>
            <a:spLocks noGrp="1"/>
          </p:cNvSpPr>
          <p:nvPr>
            <p:ph idx="1"/>
          </p:nvPr>
        </p:nvSpPr>
        <p:spPr>
          <a:xfrm>
            <a:off x="683568" y="1556792"/>
            <a:ext cx="8229600" cy="4525963"/>
          </a:xfrm>
        </p:spPr>
        <p:txBody>
          <a:bodyPr/>
          <a:lstStyle/>
          <a:p>
            <a:r>
              <a:rPr lang="zh-CN" altLang="en-US" dirty="0" smtClean="0"/>
              <a:t>热应激（</a:t>
            </a:r>
            <a:r>
              <a:rPr lang="en-US" altLang="zh-CN" dirty="0" smtClean="0"/>
              <a:t>Heat Stress</a:t>
            </a:r>
            <a:r>
              <a:rPr lang="zh-CN" altLang="en-US" dirty="0"/>
              <a:t>）是指在高环境温度中的机体对热环境对机体提出的任何要求所做的非特异性的生理反应的总和</a:t>
            </a:r>
            <a:r>
              <a:rPr lang="zh-CN" altLang="en-US" dirty="0" smtClean="0"/>
              <a:t>。</a:t>
            </a:r>
            <a:endParaRPr lang="en-US" altLang="zh-CN" dirty="0" smtClean="0"/>
          </a:p>
          <a:p>
            <a:r>
              <a:rPr lang="zh-CN" altLang="en-US" dirty="0"/>
              <a:t>热</a:t>
            </a:r>
            <a:r>
              <a:rPr lang="zh-CN" altLang="en-US" dirty="0" smtClean="0"/>
              <a:t>应激指数：华氏温度</a:t>
            </a:r>
            <a:r>
              <a:rPr lang="en-US" altLang="zh-CN" dirty="0" smtClean="0"/>
              <a:t>+</a:t>
            </a:r>
            <a:r>
              <a:rPr lang="zh-CN" altLang="en-US" dirty="0" smtClean="0"/>
              <a:t>相对湿度</a:t>
            </a:r>
            <a:endParaRPr lang="zh-CN" altLang="en-US" dirty="0"/>
          </a:p>
          <a:p>
            <a:pPr marL="0" indent="0">
              <a:buNone/>
            </a:pPr>
            <a:endParaRPr lang="zh-CN" altLang="en-US" dirty="0"/>
          </a:p>
        </p:txBody>
      </p:sp>
    </p:spTree>
    <p:extLst>
      <p:ext uri="{BB962C8B-B14F-4D97-AF65-F5344CB8AC3E}">
        <p14:creationId xmlns:p14="http://schemas.microsoft.com/office/powerpoint/2010/main" xmlns="" val="274227580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95536" y="620688"/>
            <a:ext cx="8229600" cy="1143000"/>
          </a:xfrm>
        </p:spPr>
        <p:txBody>
          <a:bodyPr/>
          <a:lstStyle/>
          <a:p>
            <a:r>
              <a:rPr lang="zh-CN" altLang="en-US" dirty="0"/>
              <a:t>非特异性生理反应</a:t>
            </a:r>
          </a:p>
        </p:txBody>
      </p:sp>
      <p:sp>
        <p:nvSpPr>
          <p:cNvPr id="3" name="内容占位符 2"/>
          <p:cNvSpPr>
            <a:spLocks noGrp="1"/>
          </p:cNvSpPr>
          <p:nvPr>
            <p:ph idx="1"/>
          </p:nvPr>
        </p:nvSpPr>
        <p:spPr>
          <a:xfrm>
            <a:off x="755576" y="1556792"/>
            <a:ext cx="8229600" cy="4525963"/>
          </a:xfrm>
        </p:spPr>
        <p:txBody>
          <a:bodyPr>
            <a:normAutofit fontScale="92500" lnSpcReduction="20000"/>
          </a:bodyPr>
          <a:lstStyle/>
          <a:p>
            <a:r>
              <a:rPr lang="en-US" altLang="zh-CN" dirty="0" smtClean="0"/>
              <a:t>1</a:t>
            </a:r>
            <a:r>
              <a:rPr lang="en-US" altLang="zh-CN" dirty="0"/>
              <a:t>.</a:t>
            </a:r>
            <a:r>
              <a:rPr lang="zh-CN" altLang="en-US" dirty="0"/>
              <a:t>热喘息</a:t>
            </a:r>
            <a:r>
              <a:rPr lang="en-US" altLang="zh-CN" dirty="0"/>
              <a:t>:</a:t>
            </a:r>
            <a:r>
              <a:rPr lang="zh-CN" altLang="en-US" dirty="0"/>
              <a:t>呼吸运动加快，二氧化碳排除增加，呼吸性碱中毒</a:t>
            </a:r>
            <a:r>
              <a:rPr lang="en-US" altLang="zh-CN" dirty="0"/>
              <a:t>.</a:t>
            </a:r>
          </a:p>
          <a:p>
            <a:r>
              <a:rPr lang="en-US" altLang="zh-CN" dirty="0"/>
              <a:t>2.</a:t>
            </a:r>
            <a:r>
              <a:rPr lang="zh-CN" altLang="en-US" dirty="0"/>
              <a:t>心率加快：心力衰竭、脑充血、肺水肿、缺氧等。</a:t>
            </a:r>
          </a:p>
          <a:p>
            <a:r>
              <a:rPr lang="en-US" altLang="zh-CN" dirty="0"/>
              <a:t>3.</a:t>
            </a:r>
            <a:r>
              <a:rPr lang="zh-CN" altLang="en-US" dirty="0"/>
              <a:t>体内氧化代谢增加，过氧化物增加，膜系统损伤</a:t>
            </a:r>
          </a:p>
          <a:p>
            <a:r>
              <a:rPr lang="en-US" altLang="zh-CN" dirty="0"/>
              <a:t>4.</a:t>
            </a:r>
            <a:r>
              <a:rPr lang="zh-CN" altLang="en-US" dirty="0"/>
              <a:t>加强甲状腺和肾上腺的功能：物质代谢加快，免疫力减低。</a:t>
            </a:r>
          </a:p>
          <a:p>
            <a:r>
              <a:rPr lang="en-US" altLang="zh-CN" dirty="0"/>
              <a:t>5.</a:t>
            </a:r>
            <a:r>
              <a:rPr lang="zh-CN" altLang="en-US" dirty="0"/>
              <a:t>水和电解质平衡紊乱：排尿增加，离子丢失增加。</a:t>
            </a:r>
          </a:p>
        </p:txBody>
      </p:sp>
    </p:spTree>
    <p:extLst>
      <p:ext uri="{BB962C8B-B14F-4D97-AF65-F5344CB8AC3E}">
        <p14:creationId xmlns:p14="http://schemas.microsoft.com/office/powerpoint/2010/main" xmlns="" val="127788156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67544" y="620688"/>
            <a:ext cx="8229600" cy="1143000"/>
          </a:xfrm>
        </p:spPr>
        <p:txBody>
          <a:bodyPr>
            <a:normAutofit/>
          </a:bodyPr>
          <a:lstStyle/>
          <a:p>
            <a:r>
              <a:rPr lang="zh-CN" altLang="en-US" dirty="0"/>
              <a:t>对生产性能的</a:t>
            </a:r>
            <a:r>
              <a:rPr lang="zh-CN" altLang="en-US" dirty="0" smtClean="0"/>
              <a:t>影响</a:t>
            </a:r>
            <a:endParaRPr lang="zh-CN" altLang="en-US" dirty="0"/>
          </a:p>
        </p:txBody>
      </p:sp>
      <p:sp>
        <p:nvSpPr>
          <p:cNvPr id="3" name="内容占位符 2"/>
          <p:cNvSpPr>
            <a:spLocks noGrp="1"/>
          </p:cNvSpPr>
          <p:nvPr>
            <p:ph idx="1"/>
          </p:nvPr>
        </p:nvSpPr>
        <p:spPr>
          <a:xfrm>
            <a:off x="755576" y="1556792"/>
            <a:ext cx="8229600" cy="4525963"/>
          </a:xfrm>
        </p:spPr>
        <p:txBody>
          <a:bodyPr/>
          <a:lstStyle/>
          <a:p>
            <a:pPr marL="0" indent="0">
              <a:buNone/>
            </a:pPr>
            <a:r>
              <a:rPr lang="zh-CN" altLang="en-US" dirty="0" smtClean="0"/>
              <a:t>采食量</a:t>
            </a:r>
            <a:r>
              <a:rPr lang="en-US" altLang="zh-CN" dirty="0" smtClean="0"/>
              <a:t>——</a:t>
            </a:r>
            <a:r>
              <a:rPr lang="zh-CN" altLang="en-US" dirty="0" smtClean="0"/>
              <a:t>下降</a:t>
            </a:r>
            <a:endParaRPr lang="en-US" altLang="zh-CN" dirty="0" smtClean="0"/>
          </a:p>
          <a:p>
            <a:pPr marL="0" indent="0">
              <a:buNone/>
            </a:pPr>
            <a:r>
              <a:rPr lang="en-US" altLang="zh-CN" dirty="0" smtClean="0"/>
              <a:t>22-30°C</a:t>
            </a:r>
            <a:r>
              <a:rPr lang="zh-CN" altLang="en-US" dirty="0"/>
              <a:t>时，每升高</a:t>
            </a:r>
            <a:r>
              <a:rPr lang="en-US" altLang="zh-CN" dirty="0"/>
              <a:t>1°C</a:t>
            </a:r>
            <a:r>
              <a:rPr lang="zh-CN" altLang="en-US" dirty="0"/>
              <a:t>，采食量</a:t>
            </a:r>
            <a:r>
              <a:rPr lang="zh-CN" altLang="en-US" dirty="0" smtClean="0"/>
              <a:t>下降</a:t>
            </a:r>
            <a:r>
              <a:rPr lang="en-US" altLang="zh-CN" dirty="0" smtClean="0"/>
              <a:t>1.4-1.6</a:t>
            </a:r>
            <a:r>
              <a:rPr lang="en-US" altLang="zh-CN" dirty="0"/>
              <a:t>%,</a:t>
            </a:r>
            <a:r>
              <a:rPr lang="zh-CN" altLang="en-US" dirty="0"/>
              <a:t>饲料转化率下降（比寒冷</a:t>
            </a:r>
            <a:r>
              <a:rPr lang="zh-CN" altLang="en-US" dirty="0" smtClean="0"/>
              <a:t>时更甚）</a:t>
            </a:r>
            <a:r>
              <a:rPr lang="en-US" altLang="zh-CN" dirty="0" smtClean="0"/>
              <a:t>32-38°C</a:t>
            </a:r>
            <a:r>
              <a:rPr lang="zh-CN" altLang="en-US" dirty="0" smtClean="0"/>
              <a:t>时，每升高</a:t>
            </a:r>
            <a:r>
              <a:rPr lang="en-US" altLang="zh-CN" dirty="0" smtClean="0"/>
              <a:t>1°C</a:t>
            </a:r>
            <a:r>
              <a:rPr lang="zh-CN" altLang="en-US" dirty="0" smtClean="0"/>
              <a:t>，采食量降</a:t>
            </a:r>
            <a:r>
              <a:rPr lang="en-US" altLang="zh-CN" dirty="0" smtClean="0"/>
              <a:t>5%</a:t>
            </a:r>
            <a:r>
              <a:rPr lang="zh-CN" altLang="en-US" dirty="0" smtClean="0"/>
              <a:t>，与</a:t>
            </a:r>
            <a:r>
              <a:rPr lang="zh-CN" altLang="en-US" dirty="0"/>
              <a:t>持续时间长短有关，严重时可降低</a:t>
            </a:r>
            <a:r>
              <a:rPr lang="en-US" altLang="zh-CN" dirty="0"/>
              <a:t>50%</a:t>
            </a:r>
            <a:r>
              <a:rPr lang="zh-CN" altLang="en-US" dirty="0"/>
              <a:t>以上</a:t>
            </a:r>
          </a:p>
        </p:txBody>
      </p:sp>
    </p:spTree>
    <p:extLst>
      <p:ext uri="{BB962C8B-B14F-4D97-AF65-F5344CB8AC3E}">
        <p14:creationId xmlns:p14="http://schemas.microsoft.com/office/powerpoint/2010/main" xmlns="" val="179074949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755576" y="1628800"/>
            <a:ext cx="8229600" cy="4525963"/>
          </a:xfrm>
        </p:spPr>
        <p:txBody>
          <a:bodyPr/>
          <a:lstStyle/>
          <a:p>
            <a:pPr marL="0" indent="0">
              <a:buNone/>
            </a:pPr>
            <a:r>
              <a:rPr lang="zh-CN" altLang="en-US" dirty="0"/>
              <a:t>增重率：生长速度明显下降，原来生产性能越好，</a:t>
            </a:r>
            <a:r>
              <a:rPr lang="zh-CN" altLang="en-US" dirty="0" smtClean="0"/>
              <a:t>影响越</a:t>
            </a:r>
            <a:r>
              <a:rPr lang="zh-CN" altLang="en-US" dirty="0"/>
              <a:t>大，环境温度为</a:t>
            </a:r>
            <a:r>
              <a:rPr lang="en-US" altLang="zh-CN" dirty="0"/>
              <a:t>41°C</a:t>
            </a:r>
            <a:r>
              <a:rPr lang="zh-CN" altLang="en-US" dirty="0"/>
              <a:t>时，</a:t>
            </a:r>
            <a:r>
              <a:rPr lang="en-US" altLang="zh-CN" dirty="0"/>
              <a:t>2-6</a:t>
            </a:r>
            <a:r>
              <a:rPr lang="zh-CN" altLang="en-US" dirty="0"/>
              <a:t>周龄肉鸡</a:t>
            </a:r>
            <a:r>
              <a:rPr lang="zh-CN" altLang="en-US" dirty="0" smtClean="0"/>
              <a:t>体重增加</a:t>
            </a:r>
            <a:r>
              <a:rPr lang="zh-CN" altLang="en-US" dirty="0"/>
              <a:t>和饲料转化率，仅为常温下肉鸡的</a:t>
            </a:r>
            <a:r>
              <a:rPr lang="en-US" altLang="zh-CN" dirty="0"/>
              <a:t>37%</a:t>
            </a:r>
            <a:r>
              <a:rPr lang="zh-CN" altLang="en-US" dirty="0" smtClean="0"/>
              <a:t>和</a:t>
            </a:r>
            <a:r>
              <a:rPr lang="en-US" altLang="zh-CN" dirty="0" smtClean="0"/>
              <a:t>57%</a:t>
            </a:r>
            <a:r>
              <a:rPr lang="zh-CN" altLang="en-US" dirty="0" smtClean="0"/>
              <a:t>并且死亡率</a:t>
            </a:r>
            <a:r>
              <a:rPr lang="zh-CN" altLang="en-US" dirty="0"/>
              <a:t>明显升高。</a:t>
            </a:r>
          </a:p>
          <a:p>
            <a:endParaRPr lang="zh-CN" altLang="en-US" dirty="0"/>
          </a:p>
        </p:txBody>
      </p:sp>
    </p:spTree>
    <p:extLst>
      <p:ext uri="{BB962C8B-B14F-4D97-AF65-F5344CB8AC3E}">
        <p14:creationId xmlns:p14="http://schemas.microsoft.com/office/powerpoint/2010/main" xmlns="" val="31926643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39552" y="764704"/>
            <a:ext cx="8229600" cy="1143000"/>
          </a:xfrm>
        </p:spPr>
        <p:txBody>
          <a:bodyPr>
            <a:normAutofit fontScale="90000"/>
          </a:bodyPr>
          <a:lstStyle/>
          <a:p>
            <a:r>
              <a:rPr lang="zh-CN" altLang="en-US" dirty="0"/>
              <a:t>热应激对机体代谢的影响</a:t>
            </a:r>
            <a:br>
              <a:rPr lang="zh-CN" altLang="en-US" dirty="0"/>
            </a:br>
            <a:endParaRPr lang="zh-CN" altLang="en-US" dirty="0"/>
          </a:p>
        </p:txBody>
      </p:sp>
      <p:sp>
        <p:nvSpPr>
          <p:cNvPr id="3" name="内容占位符 2"/>
          <p:cNvSpPr>
            <a:spLocks noGrp="1"/>
          </p:cNvSpPr>
          <p:nvPr>
            <p:ph idx="1"/>
          </p:nvPr>
        </p:nvSpPr>
        <p:spPr>
          <a:xfrm>
            <a:off x="755576" y="1598066"/>
            <a:ext cx="8229600" cy="4525963"/>
          </a:xfrm>
        </p:spPr>
        <p:txBody>
          <a:bodyPr/>
          <a:lstStyle/>
          <a:p>
            <a:r>
              <a:rPr lang="zh-CN" altLang="en-US" dirty="0"/>
              <a:t>热喘息</a:t>
            </a:r>
          </a:p>
          <a:p>
            <a:r>
              <a:rPr lang="zh-CN" altLang="en-US" dirty="0"/>
              <a:t>       </a:t>
            </a:r>
            <a:r>
              <a:rPr lang="zh-CN" altLang="en-US" dirty="0" smtClean="0"/>
              <a:t>体感热            </a:t>
            </a:r>
            <a:r>
              <a:rPr lang="zh-CN" altLang="en-US" dirty="0"/>
              <a:t>呼吸频率增加            </a:t>
            </a:r>
            <a:r>
              <a:rPr lang="zh-CN" altLang="en-US" dirty="0" smtClean="0"/>
              <a:t>散热增加                      </a:t>
            </a:r>
            <a:r>
              <a:rPr lang="en-US" altLang="zh-CN" dirty="0" smtClean="0"/>
              <a:t>CO2</a:t>
            </a:r>
            <a:r>
              <a:rPr lang="zh-CN" altLang="en-US" dirty="0" smtClean="0"/>
              <a:t>排除增多         呼吸性碱中毒（血液</a:t>
            </a:r>
            <a:r>
              <a:rPr lang="en-US" altLang="zh-CN" dirty="0" smtClean="0"/>
              <a:t>PH</a:t>
            </a:r>
            <a:r>
              <a:rPr lang="zh-CN" altLang="en-US" dirty="0" smtClean="0"/>
              <a:t>值升高）</a:t>
            </a:r>
            <a:endParaRPr lang="zh-CN" altLang="en-US" dirty="0"/>
          </a:p>
          <a:p>
            <a:endParaRPr lang="zh-CN" altLang="en-US" dirty="0"/>
          </a:p>
        </p:txBody>
      </p:sp>
      <p:sp>
        <p:nvSpPr>
          <p:cNvPr id="4" name="右箭头 3"/>
          <p:cNvSpPr/>
          <p:nvPr/>
        </p:nvSpPr>
        <p:spPr>
          <a:xfrm>
            <a:off x="3131840" y="2239964"/>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右箭头 4"/>
          <p:cNvSpPr/>
          <p:nvPr/>
        </p:nvSpPr>
        <p:spPr>
          <a:xfrm>
            <a:off x="6831036" y="2276908"/>
            <a:ext cx="800464"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右箭头 5"/>
          <p:cNvSpPr/>
          <p:nvPr/>
        </p:nvSpPr>
        <p:spPr>
          <a:xfrm>
            <a:off x="2339752" y="2761540"/>
            <a:ext cx="1584176" cy="43204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右箭头 6"/>
          <p:cNvSpPr/>
          <p:nvPr/>
        </p:nvSpPr>
        <p:spPr>
          <a:xfrm>
            <a:off x="6417420" y="2724596"/>
            <a:ext cx="693292" cy="43204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11681805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dirty="0"/>
          </a:p>
        </p:txBody>
      </p:sp>
      <p:sp>
        <p:nvSpPr>
          <p:cNvPr id="3" name="内容占位符 2"/>
          <p:cNvSpPr>
            <a:spLocks noGrp="1"/>
          </p:cNvSpPr>
          <p:nvPr>
            <p:ph idx="1"/>
          </p:nvPr>
        </p:nvSpPr>
        <p:spPr>
          <a:xfrm>
            <a:off x="755576" y="1484784"/>
            <a:ext cx="8229600" cy="4525963"/>
          </a:xfrm>
        </p:spPr>
        <p:txBody>
          <a:bodyPr>
            <a:normAutofit/>
          </a:bodyPr>
          <a:lstStyle/>
          <a:p>
            <a:r>
              <a:rPr lang="en-US" altLang="zh-CN" dirty="0" smtClean="0"/>
              <a:t>HCO</a:t>
            </a:r>
            <a:r>
              <a:rPr lang="en-US" altLang="zh-CN" sz="2000" dirty="0" smtClean="0"/>
              <a:t>3(</a:t>
            </a:r>
            <a:r>
              <a:rPr lang="zh-CN" altLang="en-US" sz="2000" dirty="0" smtClean="0"/>
              <a:t>碳酸氢根</a:t>
            </a:r>
            <a:r>
              <a:rPr lang="en-US" altLang="zh-CN" sz="2000" dirty="0" smtClean="0"/>
              <a:t>)</a:t>
            </a:r>
            <a:r>
              <a:rPr lang="zh-CN" altLang="en-US" dirty="0" smtClean="0"/>
              <a:t>过</a:t>
            </a:r>
            <a:r>
              <a:rPr lang="zh-CN" altLang="en-US" dirty="0" smtClean="0"/>
              <a:t>剩</a:t>
            </a:r>
            <a:r>
              <a:rPr lang="zh-CN" altLang="en-US" dirty="0"/>
              <a:t>，从肾脏排出</a:t>
            </a:r>
            <a:r>
              <a:rPr lang="en-US" altLang="zh-CN" dirty="0"/>
              <a:t>---</a:t>
            </a:r>
            <a:r>
              <a:rPr lang="zh-CN" altLang="en-US" dirty="0"/>
              <a:t>钾、钠、钙离子 </a:t>
            </a:r>
            <a:endParaRPr lang="en-US" altLang="zh-CN" dirty="0" smtClean="0"/>
          </a:p>
          <a:p>
            <a:pPr marL="0" indent="0">
              <a:buNone/>
            </a:pPr>
            <a:r>
              <a:rPr lang="en-US" altLang="zh-CN" dirty="0" smtClean="0"/>
              <a:t>1</a:t>
            </a:r>
            <a:r>
              <a:rPr lang="zh-CN" altLang="en-US" dirty="0" smtClean="0"/>
              <a:t>、热</a:t>
            </a:r>
            <a:r>
              <a:rPr lang="zh-CN" altLang="en-US" dirty="0"/>
              <a:t>喘息</a:t>
            </a:r>
            <a:r>
              <a:rPr lang="en-US" altLang="zh-CN" dirty="0"/>
              <a:t>--</a:t>
            </a:r>
            <a:r>
              <a:rPr lang="zh-CN" altLang="en-US" dirty="0"/>
              <a:t>损伤呼吸道黏膜</a:t>
            </a:r>
            <a:r>
              <a:rPr lang="en-US" altLang="zh-CN" dirty="0"/>
              <a:t>--</a:t>
            </a:r>
            <a:r>
              <a:rPr lang="zh-CN" altLang="en-US" dirty="0" smtClean="0"/>
              <a:t>继发感染</a:t>
            </a:r>
            <a:endParaRPr lang="en-US" altLang="zh-CN" dirty="0" smtClean="0"/>
          </a:p>
          <a:p>
            <a:pPr marL="0" indent="0">
              <a:buNone/>
            </a:pPr>
            <a:r>
              <a:rPr lang="en-US" altLang="zh-CN" dirty="0" smtClean="0"/>
              <a:t>2</a:t>
            </a:r>
            <a:r>
              <a:rPr lang="zh-CN" altLang="en-US" dirty="0" smtClean="0"/>
              <a:t>、心率</a:t>
            </a:r>
            <a:r>
              <a:rPr lang="zh-CN" altLang="en-US" dirty="0"/>
              <a:t>加快</a:t>
            </a:r>
            <a:r>
              <a:rPr lang="en-US" altLang="zh-CN" dirty="0"/>
              <a:t>--</a:t>
            </a:r>
            <a:r>
              <a:rPr lang="zh-CN" altLang="en-US" dirty="0"/>
              <a:t>血压升高，脑充血，</a:t>
            </a:r>
          </a:p>
          <a:p>
            <a:pPr marL="0" indent="0">
              <a:buNone/>
            </a:pPr>
            <a:r>
              <a:rPr lang="zh-CN" altLang="en-US" dirty="0"/>
              <a:t>                        长期心率加快</a:t>
            </a:r>
            <a:r>
              <a:rPr lang="en-US" altLang="zh-CN" dirty="0"/>
              <a:t>---</a:t>
            </a:r>
            <a:r>
              <a:rPr lang="zh-CN" altLang="en-US" dirty="0"/>
              <a:t>心力衰竭</a:t>
            </a:r>
          </a:p>
          <a:p>
            <a:pPr marL="0" indent="0">
              <a:buNone/>
            </a:pPr>
            <a:r>
              <a:rPr lang="zh-CN" altLang="en-US" dirty="0"/>
              <a:t>                        肺郁血</a:t>
            </a:r>
            <a:r>
              <a:rPr lang="en-US" altLang="zh-CN" dirty="0"/>
              <a:t>---</a:t>
            </a:r>
            <a:r>
              <a:rPr lang="zh-CN" altLang="en-US" dirty="0"/>
              <a:t>肺水肿</a:t>
            </a:r>
            <a:r>
              <a:rPr lang="en-US" altLang="zh-CN" dirty="0" smtClean="0"/>
              <a:t>--</a:t>
            </a:r>
            <a:r>
              <a:rPr lang="zh-CN" altLang="en-US" dirty="0" smtClean="0"/>
              <a:t>缺氧</a:t>
            </a:r>
            <a:r>
              <a:rPr lang="en-US" altLang="zh-CN" dirty="0"/>
              <a:t>--</a:t>
            </a:r>
            <a:r>
              <a:rPr lang="zh-CN" altLang="en-US" dirty="0" smtClean="0"/>
              <a:t>酸中毒</a:t>
            </a:r>
          </a:p>
          <a:p>
            <a:pPr marL="0" indent="0">
              <a:buNone/>
            </a:pPr>
            <a:r>
              <a:rPr lang="en-US" altLang="zh-CN" dirty="0" smtClean="0"/>
              <a:t>3</a:t>
            </a:r>
            <a:r>
              <a:rPr lang="zh-CN" altLang="en-US" dirty="0" smtClean="0"/>
              <a:t>、体内氧化过程加剧</a:t>
            </a:r>
            <a:r>
              <a:rPr lang="en-US" altLang="zh-CN" dirty="0" smtClean="0"/>
              <a:t>--</a:t>
            </a:r>
            <a:r>
              <a:rPr lang="zh-CN" altLang="en-US" dirty="0" smtClean="0"/>
              <a:t>三大物质代谢加强</a:t>
            </a:r>
            <a:r>
              <a:rPr lang="en-US" altLang="zh-CN" dirty="0" smtClean="0"/>
              <a:t>--</a:t>
            </a:r>
            <a:r>
              <a:rPr lang="zh-CN" altLang="en-US" dirty="0" smtClean="0"/>
              <a:t>代谢产物增加</a:t>
            </a:r>
            <a:r>
              <a:rPr lang="en-US" altLang="zh-CN" dirty="0" smtClean="0"/>
              <a:t>--</a:t>
            </a:r>
            <a:r>
              <a:rPr lang="zh-CN" altLang="en-US" dirty="0" smtClean="0"/>
              <a:t>蓄积过氧化物增多</a:t>
            </a:r>
            <a:r>
              <a:rPr lang="en-US" altLang="zh-CN" dirty="0" smtClean="0"/>
              <a:t>--</a:t>
            </a:r>
            <a:r>
              <a:rPr lang="zh-CN" altLang="en-US" dirty="0" smtClean="0"/>
              <a:t>膜系统损伤</a:t>
            </a:r>
            <a:endParaRPr lang="zh-CN" altLang="en-US" dirty="0"/>
          </a:p>
        </p:txBody>
      </p:sp>
      <p:sp>
        <p:nvSpPr>
          <p:cNvPr id="4" name="下箭头 3"/>
          <p:cNvSpPr/>
          <p:nvPr/>
        </p:nvSpPr>
        <p:spPr>
          <a:xfrm>
            <a:off x="8460432" y="1744452"/>
            <a:ext cx="216024" cy="36004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13965884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67544" y="692696"/>
            <a:ext cx="8229600" cy="1143000"/>
          </a:xfrm>
        </p:spPr>
        <p:txBody>
          <a:bodyPr>
            <a:normAutofit/>
          </a:bodyPr>
          <a:lstStyle/>
          <a:p>
            <a:r>
              <a:rPr lang="zh-CN" altLang="en-US" dirty="0"/>
              <a:t>对甲状腺和肾上腺功能的</a:t>
            </a:r>
            <a:r>
              <a:rPr lang="zh-CN" altLang="en-US" dirty="0" smtClean="0"/>
              <a:t>影响</a:t>
            </a:r>
            <a:endParaRPr lang="zh-CN" altLang="en-US" dirty="0"/>
          </a:p>
        </p:txBody>
      </p:sp>
      <p:sp>
        <p:nvSpPr>
          <p:cNvPr id="3" name="内容占位符 2"/>
          <p:cNvSpPr>
            <a:spLocks noGrp="1"/>
          </p:cNvSpPr>
          <p:nvPr>
            <p:ph idx="1"/>
          </p:nvPr>
        </p:nvSpPr>
        <p:spPr>
          <a:xfrm>
            <a:off x="467544" y="1916832"/>
            <a:ext cx="8229600" cy="4525963"/>
          </a:xfrm>
        </p:spPr>
        <p:txBody>
          <a:bodyPr/>
          <a:lstStyle/>
          <a:p>
            <a:r>
              <a:rPr lang="zh-CN" altLang="en-US" dirty="0"/>
              <a:t>分泌量增多</a:t>
            </a:r>
            <a:r>
              <a:rPr lang="en-US" altLang="zh-CN" dirty="0"/>
              <a:t>--</a:t>
            </a:r>
            <a:r>
              <a:rPr lang="zh-CN" altLang="en-US" dirty="0"/>
              <a:t>分解代谢加强</a:t>
            </a:r>
            <a:r>
              <a:rPr lang="en-US" altLang="zh-CN" dirty="0"/>
              <a:t>--</a:t>
            </a:r>
            <a:r>
              <a:rPr lang="zh-CN" altLang="en-US" dirty="0"/>
              <a:t>耗氧量增加</a:t>
            </a:r>
            <a:r>
              <a:rPr lang="en-US" altLang="zh-CN" dirty="0"/>
              <a:t>--</a:t>
            </a:r>
            <a:r>
              <a:rPr lang="zh-CN" altLang="en-US" dirty="0"/>
              <a:t>产  热量增加</a:t>
            </a:r>
          </a:p>
          <a:p>
            <a:r>
              <a:rPr lang="zh-CN" altLang="en-US" dirty="0"/>
              <a:t>     食欲降低</a:t>
            </a:r>
          </a:p>
          <a:p>
            <a:r>
              <a:rPr lang="zh-CN" altLang="en-US" dirty="0"/>
              <a:t>     抵抗力降低</a:t>
            </a:r>
            <a:r>
              <a:rPr lang="en-US" altLang="zh-CN" dirty="0"/>
              <a:t>--</a:t>
            </a:r>
            <a:r>
              <a:rPr lang="zh-CN" altLang="en-US" dirty="0"/>
              <a:t>免疫抑制</a:t>
            </a:r>
          </a:p>
          <a:p>
            <a:r>
              <a:rPr lang="zh-CN" altLang="en-US" dirty="0"/>
              <a:t>     发生感染性疾病</a:t>
            </a:r>
          </a:p>
          <a:p>
            <a:endParaRPr lang="zh-CN" altLang="en-US" dirty="0"/>
          </a:p>
        </p:txBody>
      </p:sp>
    </p:spTree>
    <p:extLst>
      <p:ext uri="{BB962C8B-B14F-4D97-AF65-F5344CB8AC3E}">
        <p14:creationId xmlns:p14="http://schemas.microsoft.com/office/powerpoint/2010/main" xmlns="" val="22940435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557808"/>
            <a:ext cx="8229600" cy="1143000"/>
          </a:xfrm>
        </p:spPr>
        <p:txBody>
          <a:bodyPr>
            <a:normAutofit/>
          </a:bodyPr>
          <a:lstStyle/>
          <a:p>
            <a:r>
              <a:rPr lang="zh-CN" altLang="en-US" dirty="0"/>
              <a:t>鸡的体温调节</a:t>
            </a:r>
            <a:r>
              <a:rPr lang="en-US" altLang="zh-CN" dirty="0"/>
              <a:t>--</a:t>
            </a:r>
            <a:r>
              <a:rPr lang="zh-CN" altLang="en-US" dirty="0"/>
              <a:t>排</a:t>
            </a:r>
            <a:r>
              <a:rPr lang="zh-CN" altLang="en-US" dirty="0" smtClean="0"/>
              <a:t>热</a:t>
            </a:r>
            <a:endParaRPr lang="zh-CN" altLang="en-US" dirty="0"/>
          </a:p>
        </p:txBody>
      </p:sp>
      <p:sp>
        <p:nvSpPr>
          <p:cNvPr id="3" name="内容占位符 2"/>
          <p:cNvSpPr>
            <a:spLocks noGrp="1"/>
          </p:cNvSpPr>
          <p:nvPr>
            <p:ph idx="1"/>
          </p:nvPr>
        </p:nvSpPr>
        <p:spPr>
          <a:xfrm>
            <a:off x="755576" y="1556792"/>
            <a:ext cx="8229600" cy="4525963"/>
          </a:xfrm>
        </p:spPr>
        <p:txBody>
          <a:bodyPr/>
          <a:lstStyle/>
          <a:p>
            <a:r>
              <a:rPr lang="zh-CN" altLang="en-US" dirty="0" smtClean="0"/>
              <a:t>辐射</a:t>
            </a:r>
            <a:r>
              <a:rPr lang="en-US" altLang="zh-CN" dirty="0" smtClean="0"/>
              <a:t>--</a:t>
            </a:r>
            <a:r>
              <a:rPr lang="zh-CN" altLang="en-US" dirty="0" smtClean="0"/>
              <a:t>环境温度过高，则散热困难</a:t>
            </a:r>
          </a:p>
          <a:p>
            <a:r>
              <a:rPr lang="zh-CN" altLang="en-US" dirty="0" smtClean="0"/>
              <a:t>对流</a:t>
            </a:r>
            <a:r>
              <a:rPr lang="en-US" altLang="zh-CN" dirty="0"/>
              <a:t>--</a:t>
            </a:r>
            <a:r>
              <a:rPr lang="zh-CN" altLang="en-US" dirty="0"/>
              <a:t>需要通风</a:t>
            </a:r>
          </a:p>
          <a:p>
            <a:r>
              <a:rPr lang="zh-CN" altLang="en-US" dirty="0" smtClean="0"/>
              <a:t>传导</a:t>
            </a:r>
            <a:r>
              <a:rPr lang="en-US" altLang="zh-CN" dirty="0"/>
              <a:t>--</a:t>
            </a:r>
            <a:r>
              <a:rPr lang="zh-CN" altLang="en-US" dirty="0"/>
              <a:t>湿度大时，散热困难，夏天热，冬天冷</a:t>
            </a:r>
          </a:p>
          <a:p>
            <a:r>
              <a:rPr lang="zh-CN" altLang="en-US" dirty="0"/>
              <a:t> </a:t>
            </a:r>
            <a:r>
              <a:rPr lang="zh-CN" altLang="en-US" dirty="0" smtClean="0"/>
              <a:t>呼吸</a:t>
            </a:r>
            <a:r>
              <a:rPr lang="en-US" altLang="zh-CN" dirty="0"/>
              <a:t>--</a:t>
            </a:r>
            <a:r>
              <a:rPr lang="zh-CN" altLang="en-US" dirty="0"/>
              <a:t>呼吸加快，排热</a:t>
            </a:r>
          </a:p>
          <a:p>
            <a:r>
              <a:rPr lang="zh-CN" altLang="en-US" dirty="0"/>
              <a:t>  </a:t>
            </a:r>
            <a:r>
              <a:rPr lang="zh-CN" altLang="en-US" dirty="0" smtClean="0"/>
              <a:t>排泄</a:t>
            </a:r>
            <a:r>
              <a:rPr lang="en-US" altLang="zh-CN" dirty="0"/>
              <a:t>--</a:t>
            </a:r>
            <a:r>
              <a:rPr lang="zh-CN" altLang="en-US" dirty="0"/>
              <a:t>带走部分热量</a:t>
            </a:r>
          </a:p>
        </p:txBody>
      </p:sp>
    </p:spTree>
    <p:extLst>
      <p:ext uri="{BB962C8B-B14F-4D97-AF65-F5344CB8AC3E}">
        <p14:creationId xmlns:p14="http://schemas.microsoft.com/office/powerpoint/2010/main" xmlns="" val="4474424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485800"/>
            <a:ext cx="8229600" cy="1143000"/>
          </a:xfrm>
        </p:spPr>
        <p:txBody>
          <a:bodyPr/>
          <a:lstStyle/>
          <a:p>
            <a:r>
              <a:rPr lang="zh-CN" altLang="en-US" dirty="0" smtClean="0"/>
              <a:t>死亡率极高</a:t>
            </a:r>
            <a:endParaRPr lang="zh-CN" altLang="en-US" dirty="0"/>
          </a:p>
        </p:txBody>
      </p:sp>
      <p:pic>
        <p:nvPicPr>
          <p:cNvPr id="4" name="内容占位符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691680" y="1340768"/>
            <a:ext cx="6120680" cy="4525963"/>
          </a:xfrm>
        </p:spPr>
      </p:pic>
    </p:spTree>
    <p:extLst>
      <p:ext uri="{BB962C8B-B14F-4D97-AF65-F5344CB8AC3E}">
        <p14:creationId xmlns:p14="http://schemas.microsoft.com/office/powerpoint/2010/main" xmlns="" val="7749445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95536" y="557808"/>
            <a:ext cx="8229600" cy="1143000"/>
          </a:xfrm>
        </p:spPr>
        <p:txBody>
          <a:bodyPr/>
          <a:lstStyle/>
          <a:p>
            <a:r>
              <a:rPr lang="zh-CN" altLang="en-US" dirty="0" smtClean="0"/>
              <a:t>精神萎靡、沉郁</a:t>
            </a:r>
            <a:endParaRPr lang="zh-CN" altLang="en-US" dirty="0"/>
          </a:p>
        </p:txBody>
      </p:sp>
      <p:pic>
        <p:nvPicPr>
          <p:cNvPr id="6" name="内容占位符 5"/>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547664" y="1412776"/>
            <a:ext cx="6059553" cy="4525963"/>
          </a:xfrm>
        </p:spPr>
      </p:pic>
    </p:spTree>
    <p:extLst>
      <p:ext uri="{BB962C8B-B14F-4D97-AF65-F5344CB8AC3E}">
        <p14:creationId xmlns:p14="http://schemas.microsoft.com/office/powerpoint/2010/main" xmlns="" val="36006614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485800"/>
            <a:ext cx="8229600" cy="1143000"/>
          </a:xfrm>
        </p:spPr>
        <p:txBody>
          <a:bodyPr>
            <a:normAutofit/>
          </a:bodyPr>
          <a:lstStyle/>
          <a:p>
            <a:r>
              <a:rPr lang="zh-CN" altLang="en-US" dirty="0" smtClean="0"/>
              <a:t>羽毛易脱落，毛囊出血</a:t>
            </a:r>
            <a:endParaRPr lang="zh-CN" altLang="en-US" dirty="0"/>
          </a:p>
        </p:txBody>
      </p:sp>
      <p:pic>
        <p:nvPicPr>
          <p:cNvPr id="4" name="内容占位符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547664" y="1340768"/>
            <a:ext cx="6059553" cy="4525963"/>
          </a:xfrm>
        </p:spPr>
      </p:pic>
    </p:spTree>
    <p:extLst>
      <p:ext uri="{BB962C8B-B14F-4D97-AF65-F5344CB8AC3E}">
        <p14:creationId xmlns:p14="http://schemas.microsoft.com/office/powerpoint/2010/main" xmlns="" val="15554176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pic>
        <p:nvPicPr>
          <p:cNvPr id="4" name="内容占位符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547664" y="1268760"/>
            <a:ext cx="6059553" cy="4525963"/>
          </a:xfrm>
        </p:spPr>
      </p:pic>
    </p:spTree>
    <p:extLst>
      <p:ext uri="{BB962C8B-B14F-4D97-AF65-F5344CB8AC3E}">
        <p14:creationId xmlns:p14="http://schemas.microsoft.com/office/powerpoint/2010/main" xmlns="" val="10429209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557808"/>
            <a:ext cx="8229600" cy="1143000"/>
          </a:xfrm>
        </p:spPr>
        <p:txBody>
          <a:bodyPr/>
          <a:lstStyle/>
          <a:p>
            <a:r>
              <a:rPr lang="zh-CN" altLang="en-US" dirty="0" smtClean="0"/>
              <a:t>肌肉呈熟样</a:t>
            </a:r>
            <a:endParaRPr lang="zh-CN" altLang="en-US" dirty="0"/>
          </a:p>
        </p:txBody>
      </p:sp>
      <p:pic>
        <p:nvPicPr>
          <p:cNvPr id="4" name="内容占位符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619672" y="1412776"/>
            <a:ext cx="6059553" cy="4525963"/>
          </a:xfrm>
        </p:spPr>
      </p:pic>
    </p:spTree>
    <p:extLst>
      <p:ext uri="{BB962C8B-B14F-4D97-AF65-F5344CB8AC3E}">
        <p14:creationId xmlns:p14="http://schemas.microsoft.com/office/powerpoint/2010/main" xmlns="" val="42395104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557808"/>
            <a:ext cx="8229600" cy="1143000"/>
          </a:xfrm>
        </p:spPr>
        <p:txBody>
          <a:bodyPr/>
          <a:lstStyle/>
          <a:p>
            <a:r>
              <a:rPr lang="zh-CN" altLang="en-US" dirty="0" smtClean="0"/>
              <a:t>气管出血、有浓痰</a:t>
            </a:r>
            <a:endParaRPr lang="zh-CN" altLang="en-US" dirty="0"/>
          </a:p>
        </p:txBody>
      </p:sp>
      <p:pic>
        <p:nvPicPr>
          <p:cNvPr id="4" name="内容占位符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542223" y="1600200"/>
            <a:ext cx="6059553" cy="4525963"/>
          </a:xfrm>
        </p:spPr>
      </p:pic>
    </p:spTree>
    <p:extLst>
      <p:ext uri="{BB962C8B-B14F-4D97-AF65-F5344CB8AC3E}">
        <p14:creationId xmlns:p14="http://schemas.microsoft.com/office/powerpoint/2010/main" xmlns="" val="22893822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611560" y="485800"/>
            <a:ext cx="8229600" cy="1143000"/>
          </a:xfrm>
        </p:spPr>
        <p:txBody>
          <a:bodyPr/>
          <a:lstStyle/>
          <a:p>
            <a:r>
              <a:rPr lang="zh-CN" altLang="en-US" dirty="0" smtClean="0"/>
              <a:t>心冠脂肪出血</a:t>
            </a:r>
            <a:endParaRPr lang="zh-CN" altLang="en-US" dirty="0"/>
          </a:p>
        </p:txBody>
      </p:sp>
      <p:pic>
        <p:nvPicPr>
          <p:cNvPr id="4" name="内容占位符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547664" y="1340768"/>
            <a:ext cx="6059553" cy="4525963"/>
          </a:xfrm>
        </p:spPr>
      </p:pic>
    </p:spTree>
    <p:extLst>
      <p:ext uri="{BB962C8B-B14F-4D97-AF65-F5344CB8AC3E}">
        <p14:creationId xmlns:p14="http://schemas.microsoft.com/office/powerpoint/2010/main" xmlns="" val="25679018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pic>
        <p:nvPicPr>
          <p:cNvPr id="4" name="内容占位符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547664" y="1412776"/>
            <a:ext cx="6059553" cy="4525963"/>
          </a:xfrm>
        </p:spPr>
      </p:pic>
    </p:spTree>
    <p:extLst>
      <p:ext uri="{BB962C8B-B14F-4D97-AF65-F5344CB8AC3E}">
        <p14:creationId xmlns:p14="http://schemas.microsoft.com/office/powerpoint/2010/main" xmlns="" val="19386915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485800"/>
            <a:ext cx="8229600" cy="1143000"/>
          </a:xfrm>
        </p:spPr>
        <p:txBody>
          <a:bodyPr/>
          <a:lstStyle/>
          <a:p>
            <a:r>
              <a:rPr lang="zh-CN" altLang="en-US" dirty="0" smtClean="0"/>
              <a:t>心肌出血</a:t>
            </a:r>
            <a:endParaRPr lang="zh-CN" altLang="en-US" dirty="0"/>
          </a:p>
        </p:txBody>
      </p:sp>
      <p:pic>
        <p:nvPicPr>
          <p:cNvPr id="4" name="内容占位符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691680" y="1268760"/>
            <a:ext cx="6059553" cy="4525963"/>
          </a:xfrm>
        </p:spPr>
      </p:pic>
    </p:spTree>
    <p:extLst>
      <p:ext uri="{BB962C8B-B14F-4D97-AF65-F5344CB8AC3E}">
        <p14:creationId xmlns:p14="http://schemas.microsoft.com/office/powerpoint/2010/main" xmlns="" val="22059688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pic>
        <p:nvPicPr>
          <p:cNvPr id="4" name="内容占位符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763688" y="1412776"/>
            <a:ext cx="6059553" cy="4525963"/>
          </a:xfrm>
        </p:spPr>
      </p:pic>
    </p:spTree>
    <p:extLst>
      <p:ext uri="{BB962C8B-B14F-4D97-AF65-F5344CB8AC3E}">
        <p14:creationId xmlns:p14="http://schemas.microsoft.com/office/powerpoint/2010/main" xmlns="" val="38835733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557808"/>
            <a:ext cx="8229600" cy="1143000"/>
          </a:xfrm>
        </p:spPr>
        <p:txBody>
          <a:bodyPr/>
          <a:lstStyle/>
          <a:p>
            <a:r>
              <a:rPr lang="zh-CN" altLang="en-US" dirty="0" smtClean="0"/>
              <a:t>肠系脂肪出血</a:t>
            </a:r>
            <a:endParaRPr lang="zh-CN" altLang="en-US" dirty="0"/>
          </a:p>
        </p:txBody>
      </p:sp>
      <p:pic>
        <p:nvPicPr>
          <p:cNvPr id="4" name="内容占位符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542223" y="1600200"/>
            <a:ext cx="6059553" cy="4525963"/>
          </a:xfrm>
        </p:spPr>
      </p:pic>
    </p:spTree>
    <p:extLst>
      <p:ext uri="{BB962C8B-B14F-4D97-AF65-F5344CB8AC3E}">
        <p14:creationId xmlns:p14="http://schemas.microsoft.com/office/powerpoint/2010/main" xmlns="" val="7596588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557808"/>
            <a:ext cx="8229600" cy="1143000"/>
          </a:xfrm>
        </p:spPr>
        <p:txBody>
          <a:bodyPr/>
          <a:lstStyle/>
          <a:p>
            <a:r>
              <a:rPr lang="zh-CN" altLang="en-US" dirty="0" smtClean="0"/>
              <a:t>肌肉呈熟样</a:t>
            </a:r>
            <a:endParaRPr lang="zh-CN" altLang="en-US" dirty="0"/>
          </a:p>
        </p:txBody>
      </p:sp>
      <p:pic>
        <p:nvPicPr>
          <p:cNvPr id="4" name="内容占位符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542223" y="1600200"/>
            <a:ext cx="6059553" cy="4525963"/>
          </a:xfrm>
        </p:spPr>
      </p:pic>
    </p:spTree>
    <p:extLst>
      <p:ext uri="{BB962C8B-B14F-4D97-AF65-F5344CB8AC3E}">
        <p14:creationId xmlns:p14="http://schemas.microsoft.com/office/powerpoint/2010/main" xmlns="" val="11276951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pic>
        <p:nvPicPr>
          <p:cNvPr id="4" name="内容占位符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835696" y="1412776"/>
            <a:ext cx="6059553" cy="4525963"/>
          </a:xfrm>
        </p:spPr>
      </p:pic>
    </p:spTree>
    <p:extLst>
      <p:ext uri="{BB962C8B-B14F-4D97-AF65-F5344CB8AC3E}">
        <p14:creationId xmlns:p14="http://schemas.microsoft.com/office/powerpoint/2010/main" xmlns="" val="32459163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557808"/>
            <a:ext cx="8229600" cy="1143000"/>
          </a:xfrm>
        </p:spPr>
        <p:txBody>
          <a:bodyPr/>
          <a:lstStyle/>
          <a:p>
            <a:r>
              <a:rPr lang="zh-CN" altLang="en-US" dirty="0" smtClean="0"/>
              <a:t>预防措施</a:t>
            </a:r>
            <a:endParaRPr lang="zh-CN" altLang="en-US" dirty="0"/>
          </a:p>
        </p:txBody>
      </p:sp>
      <p:sp>
        <p:nvSpPr>
          <p:cNvPr id="5" name="内容占位符 4"/>
          <p:cNvSpPr>
            <a:spLocks noGrp="1"/>
          </p:cNvSpPr>
          <p:nvPr>
            <p:ph idx="1"/>
          </p:nvPr>
        </p:nvSpPr>
        <p:spPr>
          <a:xfrm>
            <a:off x="683568" y="1855365"/>
            <a:ext cx="8229600" cy="4525963"/>
          </a:xfrm>
        </p:spPr>
        <p:txBody>
          <a:bodyPr/>
          <a:lstStyle/>
          <a:p>
            <a:r>
              <a:rPr lang="en-US" altLang="zh-CN" dirty="0" smtClean="0"/>
              <a:t>1</a:t>
            </a:r>
            <a:r>
              <a:rPr lang="zh-CN" altLang="en-US" dirty="0"/>
              <a:t>、遮阳</a:t>
            </a:r>
            <a:r>
              <a:rPr lang="zh-CN" altLang="en-US" dirty="0" smtClean="0"/>
              <a:t>降温</a:t>
            </a:r>
            <a:r>
              <a:rPr lang="en-US" altLang="zh-CN" dirty="0" smtClean="0"/>
              <a:t>----</a:t>
            </a:r>
            <a:r>
              <a:rPr lang="zh-CN" altLang="en-US" dirty="0" smtClean="0"/>
              <a:t>直射热</a:t>
            </a:r>
            <a:endParaRPr lang="en-US" altLang="zh-CN" dirty="0" smtClean="0"/>
          </a:p>
          <a:p>
            <a:r>
              <a:rPr lang="zh-CN" altLang="en-US" dirty="0" smtClean="0"/>
              <a:t>树木绿荫，用遮阳网</a:t>
            </a:r>
            <a:endParaRPr lang="en-US" altLang="zh-CN" dirty="0" smtClean="0"/>
          </a:p>
          <a:p>
            <a:r>
              <a:rPr lang="zh-CN" altLang="en-US" dirty="0"/>
              <a:t>湿</a:t>
            </a:r>
            <a:r>
              <a:rPr lang="zh-CN" altLang="en-US" dirty="0" smtClean="0"/>
              <a:t>帘、风机、喷雾、水带</a:t>
            </a:r>
            <a:endParaRPr lang="en-US" altLang="zh-CN" dirty="0" smtClean="0"/>
          </a:p>
          <a:p>
            <a:r>
              <a:rPr lang="en-US" altLang="zh-CN" dirty="0" smtClean="0"/>
              <a:t>2</a:t>
            </a:r>
            <a:r>
              <a:rPr lang="zh-CN" altLang="en-US" dirty="0" smtClean="0"/>
              <a:t>、降低</a:t>
            </a:r>
            <a:r>
              <a:rPr lang="zh-CN" altLang="en-US" dirty="0"/>
              <a:t>饲养</a:t>
            </a:r>
            <a:r>
              <a:rPr lang="zh-CN" altLang="en-US" dirty="0" smtClean="0"/>
              <a:t>密度：一般</a:t>
            </a:r>
            <a:r>
              <a:rPr lang="zh-CN" altLang="en-US" dirty="0"/>
              <a:t>夏季比平时少养</a:t>
            </a:r>
            <a:r>
              <a:rPr lang="en-US" altLang="zh-CN" dirty="0"/>
              <a:t>10-15﹪</a:t>
            </a:r>
            <a:r>
              <a:rPr lang="zh-CN" altLang="en-US" dirty="0" smtClean="0"/>
              <a:t>为宜</a:t>
            </a:r>
            <a:r>
              <a:rPr lang="zh-CN" altLang="en-US" dirty="0"/>
              <a:t>，</a:t>
            </a:r>
            <a:r>
              <a:rPr lang="zh-CN" altLang="en-US" dirty="0" smtClean="0"/>
              <a:t>夏季</a:t>
            </a:r>
            <a:r>
              <a:rPr lang="zh-CN" altLang="en-US" dirty="0"/>
              <a:t>每平方米</a:t>
            </a:r>
            <a:r>
              <a:rPr lang="en-US" altLang="zh-CN" dirty="0"/>
              <a:t>8-10</a:t>
            </a:r>
            <a:r>
              <a:rPr lang="zh-CN" altLang="en-US" dirty="0"/>
              <a:t>只</a:t>
            </a:r>
            <a:r>
              <a:rPr lang="en-US" altLang="zh-CN" dirty="0"/>
              <a:t>(</a:t>
            </a:r>
            <a:r>
              <a:rPr lang="zh-CN" altLang="en-US" dirty="0"/>
              <a:t>网上平</a:t>
            </a:r>
            <a:r>
              <a:rPr lang="zh-CN" altLang="en-US" dirty="0" smtClean="0"/>
              <a:t>养</a:t>
            </a:r>
            <a:r>
              <a:rPr lang="en-US" altLang="zh-CN" dirty="0" smtClean="0"/>
              <a:t>)</a:t>
            </a:r>
          </a:p>
          <a:p>
            <a:r>
              <a:rPr lang="zh-CN" altLang="en-US" dirty="0" smtClean="0"/>
              <a:t>笼养每平方米为</a:t>
            </a:r>
            <a:r>
              <a:rPr lang="en-US" altLang="zh-CN" dirty="0" smtClean="0"/>
              <a:t>18-19</a:t>
            </a:r>
            <a:r>
              <a:rPr lang="zh-CN" altLang="en-US" dirty="0" smtClean="0"/>
              <a:t>只</a:t>
            </a:r>
            <a:endParaRPr lang="en-US" altLang="zh-CN" dirty="0" smtClean="0"/>
          </a:p>
          <a:p>
            <a:pPr marL="0" indent="0">
              <a:buNone/>
            </a:pPr>
            <a:endParaRPr lang="zh-CN" altLang="en-US" dirty="0"/>
          </a:p>
        </p:txBody>
      </p:sp>
    </p:spTree>
    <p:extLst>
      <p:ext uri="{BB962C8B-B14F-4D97-AF65-F5344CB8AC3E}">
        <p14:creationId xmlns:p14="http://schemas.microsoft.com/office/powerpoint/2010/main" xmlns="" val="5538989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pPr marL="0" indent="0">
              <a:buNone/>
            </a:pPr>
            <a:r>
              <a:rPr lang="en-US" altLang="zh-CN" dirty="0" smtClean="0"/>
              <a:t>3</a:t>
            </a:r>
            <a:r>
              <a:rPr lang="zh-CN" altLang="en-US" dirty="0" smtClean="0"/>
              <a:t>、饮水</a:t>
            </a:r>
            <a:r>
              <a:rPr lang="zh-CN" altLang="en-US" dirty="0"/>
              <a:t>和饮水管理</a:t>
            </a:r>
          </a:p>
          <a:p>
            <a:r>
              <a:rPr lang="zh-CN" altLang="en-US" dirty="0"/>
              <a:t>夏季水温；</a:t>
            </a:r>
            <a:r>
              <a:rPr lang="en-US" altLang="zh-CN" dirty="0"/>
              <a:t>10-12℃</a:t>
            </a:r>
            <a:r>
              <a:rPr lang="zh-CN" altLang="en-US" dirty="0"/>
              <a:t>理想饮水温度</a:t>
            </a:r>
          </a:p>
          <a:p>
            <a:r>
              <a:rPr lang="zh-CN" altLang="en-US" dirty="0"/>
              <a:t>温度＞</a:t>
            </a:r>
            <a:r>
              <a:rPr lang="en-US" altLang="zh-CN" dirty="0"/>
              <a:t>30℃</a:t>
            </a:r>
            <a:r>
              <a:rPr lang="zh-CN" altLang="en-US" dirty="0"/>
              <a:t>饮水量减少＞</a:t>
            </a:r>
            <a:r>
              <a:rPr lang="en-US" altLang="zh-CN" dirty="0"/>
              <a:t>44℃</a:t>
            </a:r>
            <a:r>
              <a:rPr lang="zh-CN" altLang="en-US" dirty="0"/>
              <a:t>拒绝饮水</a:t>
            </a:r>
          </a:p>
          <a:p>
            <a:r>
              <a:rPr lang="zh-CN" altLang="en-US" dirty="0"/>
              <a:t>始终保持足够的水，洁净、凉爽、新鲜饮水有利于降低温度</a:t>
            </a:r>
          </a:p>
        </p:txBody>
      </p:sp>
    </p:spTree>
    <p:extLst>
      <p:ext uri="{BB962C8B-B14F-4D97-AF65-F5344CB8AC3E}">
        <p14:creationId xmlns:p14="http://schemas.microsoft.com/office/powerpoint/2010/main" xmlns="" val="2656437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755576" y="1556792"/>
            <a:ext cx="8229600" cy="4525963"/>
          </a:xfrm>
        </p:spPr>
        <p:txBody>
          <a:bodyPr/>
          <a:lstStyle/>
          <a:p>
            <a:r>
              <a:rPr lang="en-US" altLang="zh-CN" dirty="0" smtClean="0"/>
              <a:t>4</a:t>
            </a:r>
            <a:r>
              <a:rPr lang="zh-CN" altLang="en-US" dirty="0" smtClean="0"/>
              <a:t>、添加</a:t>
            </a:r>
            <a:r>
              <a:rPr lang="zh-CN" altLang="en-US" dirty="0"/>
              <a:t>矿物质和</a:t>
            </a:r>
            <a:r>
              <a:rPr lang="zh-CN" altLang="en-US" dirty="0" smtClean="0"/>
              <a:t>电解质</a:t>
            </a:r>
            <a:endParaRPr lang="en-US" altLang="zh-CN" dirty="0" smtClean="0"/>
          </a:p>
          <a:p>
            <a:r>
              <a:rPr lang="zh-CN" altLang="en-US" dirty="0"/>
              <a:t>碳酸氢钠：增加碱储，提高抗应激</a:t>
            </a:r>
            <a:r>
              <a:rPr lang="zh-CN" altLang="en-US" dirty="0" smtClean="0"/>
              <a:t>能力（）</a:t>
            </a:r>
            <a:endParaRPr lang="zh-CN" altLang="en-US" dirty="0"/>
          </a:p>
          <a:p>
            <a:r>
              <a:rPr lang="zh-CN" altLang="en-US" dirty="0" smtClean="0"/>
              <a:t>氯化铵</a:t>
            </a:r>
            <a:r>
              <a:rPr lang="zh-CN" altLang="en-US" dirty="0"/>
              <a:t>和</a:t>
            </a:r>
            <a:r>
              <a:rPr lang="zh-CN" altLang="en-US" dirty="0" smtClean="0"/>
              <a:t>氯化钾：降低</a:t>
            </a:r>
            <a:r>
              <a:rPr lang="zh-CN" altLang="en-US" dirty="0"/>
              <a:t>血中</a:t>
            </a:r>
            <a:r>
              <a:rPr lang="en-US" altLang="zh-CN" dirty="0"/>
              <a:t>pH</a:t>
            </a:r>
            <a:r>
              <a:rPr lang="zh-CN" altLang="en-US" dirty="0" smtClean="0"/>
              <a:t>值</a:t>
            </a:r>
            <a:r>
              <a:rPr lang="zh-CN" altLang="en-US" dirty="0"/>
              <a:t>、</a:t>
            </a:r>
            <a:r>
              <a:rPr lang="en-US" altLang="zh-CN" dirty="0" smtClean="0"/>
              <a:t> </a:t>
            </a:r>
            <a:r>
              <a:rPr lang="zh-CN" altLang="en-US" dirty="0"/>
              <a:t>提高肉鸡增重</a:t>
            </a:r>
            <a:r>
              <a:rPr lang="en-US" altLang="zh-CN" dirty="0"/>
              <a:t>, </a:t>
            </a:r>
            <a:r>
              <a:rPr lang="zh-CN" altLang="en-US" dirty="0"/>
              <a:t>降低</a:t>
            </a:r>
            <a:r>
              <a:rPr lang="zh-CN" altLang="en-US" dirty="0" smtClean="0"/>
              <a:t>死亡率</a:t>
            </a:r>
            <a:r>
              <a:rPr lang="zh-CN" altLang="en-US" dirty="0"/>
              <a:t>（</a:t>
            </a:r>
            <a:r>
              <a:rPr lang="en-US" altLang="zh-CN" dirty="0" smtClean="0"/>
              <a:t>0.2</a:t>
            </a:r>
            <a:r>
              <a:rPr lang="en-US" altLang="zh-CN" dirty="0"/>
              <a:t>%</a:t>
            </a:r>
            <a:r>
              <a:rPr lang="zh-CN" altLang="en-US" dirty="0"/>
              <a:t>氯化铵</a:t>
            </a:r>
            <a:r>
              <a:rPr lang="en-US" altLang="zh-CN" dirty="0"/>
              <a:t>+0.1%</a:t>
            </a:r>
            <a:r>
              <a:rPr lang="zh-CN" altLang="en-US" dirty="0" smtClean="0"/>
              <a:t>氯化钾）</a:t>
            </a:r>
            <a:endParaRPr lang="zh-CN" altLang="en-US" dirty="0"/>
          </a:p>
        </p:txBody>
      </p:sp>
    </p:spTree>
    <p:extLst>
      <p:ext uri="{BB962C8B-B14F-4D97-AF65-F5344CB8AC3E}">
        <p14:creationId xmlns:p14="http://schemas.microsoft.com/office/powerpoint/2010/main" xmlns="" val="27967141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755576" y="1556792"/>
            <a:ext cx="8229600" cy="4525963"/>
          </a:xfrm>
        </p:spPr>
        <p:txBody>
          <a:bodyPr>
            <a:normAutofit/>
          </a:bodyPr>
          <a:lstStyle/>
          <a:p>
            <a:pPr marL="0" indent="0">
              <a:buNone/>
            </a:pPr>
            <a:r>
              <a:rPr lang="en-US" altLang="zh-CN" dirty="0" smtClean="0"/>
              <a:t>5</a:t>
            </a:r>
            <a:r>
              <a:rPr lang="zh-CN" altLang="en-US" dirty="0" smtClean="0"/>
              <a:t>、维生素</a:t>
            </a:r>
            <a:r>
              <a:rPr lang="en-US" altLang="zh-CN" dirty="0"/>
              <a:t>C--</a:t>
            </a:r>
            <a:r>
              <a:rPr lang="zh-CN" altLang="en-US" dirty="0"/>
              <a:t>正常时体内合成，</a:t>
            </a:r>
          </a:p>
          <a:p>
            <a:r>
              <a:rPr lang="zh-CN" altLang="en-US" dirty="0" smtClean="0"/>
              <a:t>热</a:t>
            </a:r>
            <a:r>
              <a:rPr lang="zh-CN" altLang="en-US" dirty="0"/>
              <a:t>应激时，合成能力下降</a:t>
            </a:r>
            <a:r>
              <a:rPr lang="en-US" altLang="zh-CN" dirty="0"/>
              <a:t>+</a:t>
            </a:r>
            <a:r>
              <a:rPr lang="zh-CN" altLang="en-US" dirty="0"/>
              <a:t>需求量增多</a:t>
            </a:r>
            <a:r>
              <a:rPr lang="en-US" altLang="zh-CN" dirty="0"/>
              <a:t>--</a:t>
            </a:r>
            <a:r>
              <a:rPr lang="zh-CN" altLang="en-US" dirty="0" smtClean="0"/>
              <a:t>不足添加</a:t>
            </a:r>
            <a:r>
              <a:rPr lang="en-US" altLang="zh-CN" dirty="0"/>
              <a:t>VC</a:t>
            </a:r>
            <a:r>
              <a:rPr lang="zh-CN" altLang="en-US" dirty="0"/>
              <a:t>，可抑制体温过度</a:t>
            </a:r>
            <a:r>
              <a:rPr lang="zh-CN" altLang="en-US" dirty="0" smtClean="0"/>
              <a:t>升高</a:t>
            </a:r>
            <a:endParaRPr lang="zh-CN" altLang="en-US" dirty="0"/>
          </a:p>
          <a:p>
            <a:pPr marL="0" indent="0">
              <a:buNone/>
            </a:pPr>
            <a:r>
              <a:rPr lang="zh-CN" altLang="en-US" dirty="0" smtClean="0"/>
              <a:t>添加</a:t>
            </a:r>
            <a:r>
              <a:rPr lang="zh-CN" altLang="en-US" dirty="0"/>
              <a:t>量：</a:t>
            </a:r>
          </a:p>
          <a:p>
            <a:r>
              <a:rPr lang="en-US" altLang="zh-CN" dirty="0" smtClean="0"/>
              <a:t>20mg/kg</a:t>
            </a:r>
            <a:r>
              <a:rPr lang="zh-CN" altLang="en-US" dirty="0"/>
              <a:t>饲料，可显著提高肉鸡增重和</a:t>
            </a:r>
            <a:r>
              <a:rPr lang="zh-CN" altLang="en-US" dirty="0" smtClean="0"/>
              <a:t>利用率；</a:t>
            </a:r>
            <a:r>
              <a:rPr lang="en-US" altLang="zh-CN" dirty="0" smtClean="0"/>
              <a:t>100-200mg/kg</a:t>
            </a:r>
            <a:r>
              <a:rPr lang="zh-CN" altLang="en-US" dirty="0"/>
              <a:t>饲料</a:t>
            </a:r>
            <a:r>
              <a:rPr lang="en-US" altLang="zh-CN" dirty="0"/>
              <a:t>--</a:t>
            </a:r>
            <a:r>
              <a:rPr lang="zh-CN" altLang="en-US" dirty="0"/>
              <a:t>缓解热</a:t>
            </a:r>
            <a:r>
              <a:rPr lang="zh-CN" altLang="en-US" dirty="0" smtClean="0"/>
              <a:t>应激</a:t>
            </a:r>
            <a:r>
              <a:rPr lang="zh-CN" altLang="en-US" dirty="0"/>
              <a:t>，</a:t>
            </a:r>
            <a:r>
              <a:rPr lang="zh-CN" altLang="en-US" dirty="0" smtClean="0"/>
              <a:t> </a:t>
            </a:r>
            <a:r>
              <a:rPr lang="zh-CN" altLang="en-US" dirty="0"/>
              <a:t>降低死亡率</a:t>
            </a:r>
          </a:p>
          <a:p>
            <a:endParaRPr lang="zh-CN" altLang="en-US" dirty="0"/>
          </a:p>
        </p:txBody>
      </p:sp>
    </p:spTree>
    <p:extLst>
      <p:ext uri="{BB962C8B-B14F-4D97-AF65-F5344CB8AC3E}">
        <p14:creationId xmlns:p14="http://schemas.microsoft.com/office/powerpoint/2010/main" xmlns="" val="27487905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r>
              <a:rPr lang="en-US" altLang="zh-CN" dirty="0" smtClean="0"/>
              <a:t>6</a:t>
            </a:r>
            <a:r>
              <a:rPr lang="zh-CN" altLang="en-US" dirty="0" smtClean="0"/>
              <a:t>、维生素</a:t>
            </a:r>
            <a:r>
              <a:rPr lang="en-US" altLang="zh-CN" dirty="0"/>
              <a:t>E--</a:t>
            </a:r>
            <a:r>
              <a:rPr lang="zh-CN" altLang="en-US" dirty="0"/>
              <a:t>抗氧化作</a:t>
            </a:r>
            <a:r>
              <a:rPr lang="zh-CN" altLang="en-US" dirty="0" smtClean="0"/>
              <a:t>用，保护</a:t>
            </a:r>
            <a:r>
              <a:rPr lang="zh-CN" altLang="en-US" dirty="0"/>
              <a:t>细胞膜完整性</a:t>
            </a:r>
          </a:p>
          <a:p>
            <a:pPr marL="0" indent="0">
              <a:buNone/>
            </a:pPr>
            <a:r>
              <a:rPr lang="zh-CN" altLang="en-US" dirty="0" smtClean="0"/>
              <a:t>添加</a:t>
            </a:r>
            <a:r>
              <a:rPr lang="zh-CN" altLang="en-US" dirty="0"/>
              <a:t>：</a:t>
            </a:r>
            <a:r>
              <a:rPr lang="en-US" altLang="zh-CN" dirty="0"/>
              <a:t>100-200mg/kg</a:t>
            </a:r>
            <a:r>
              <a:rPr lang="zh-CN" altLang="en-US" dirty="0"/>
              <a:t>饲料</a:t>
            </a:r>
            <a:r>
              <a:rPr lang="en-US" altLang="zh-CN" dirty="0"/>
              <a:t>--</a:t>
            </a:r>
            <a:r>
              <a:rPr lang="zh-CN" altLang="en-US" dirty="0"/>
              <a:t>缓解热应激，提高抗病</a:t>
            </a:r>
            <a:r>
              <a:rPr lang="zh-CN" altLang="en-US" dirty="0" smtClean="0"/>
              <a:t>力，降低</a:t>
            </a:r>
            <a:r>
              <a:rPr lang="zh-CN" altLang="en-US" dirty="0"/>
              <a:t>死亡率</a:t>
            </a:r>
          </a:p>
        </p:txBody>
      </p:sp>
    </p:spTree>
    <p:extLst>
      <p:ext uri="{BB962C8B-B14F-4D97-AF65-F5344CB8AC3E}">
        <p14:creationId xmlns:p14="http://schemas.microsoft.com/office/powerpoint/2010/main" xmlns="" val="12586003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402392" y="1613560"/>
            <a:ext cx="8229600" cy="4525963"/>
          </a:xfrm>
        </p:spPr>
        <p:txBody>
          <a:bodyPr/>
          <a:lstStyle/>
          <a:p>
            <a:r>
              <a:rPr lang="en-US" altLang="zh-CN" dirty="0" smtClean="0"/>
              <a:t>7. </a:t>
            </a:r>
            <a:r>
              <a:rPr lang="zh-CN" altLang="en-US" dirty="0"/>
              <a:t>药物</a:t>
            </a:r>
          </a:p>
          <a:p>
            <a:r>
              <a:rPr lang="zh-CN" altLang="en-US" dirty="0"/>
              <a:t>镇静剂</a:t>
            </a:r>
            <a:r>
              <a:rPr lang="en-US" altLang="zh-CN" dirty="0"/>
              <a:t>(</a:t>
            </a:r>
            <a:r>
              <a:rPr lang="zh-CN" altLang="en-US" dirty="0"/>
              <a:t>限用）</a:t>
            </a:r>
            <a:r>
              <a:rPr lang="en-US" altLang="zh-CN" dirty="0"/>
              <a:t>:</a:t>
            </a:r>
            <a:r>
              <a:rPr lang="zh-CN" altLang="en-US" dirty="0"/>
              <a:t>安定、利血平、氯丙嗪</a:t>
            </a:r>
          </a:p>
          <a:p>
            <a:r>
              <a:rPr lang="zh-CN" altLang="en-US" dirty="0"/>
              <a:t>添加中药：石膏（清热凉血</a:t>
            </a:r>
            <a:r>
              <a:rPr lang="en-US" altLang="zh-CN" dirty="0"/>
              <a:t>, 0.1-0.3%</a:t>
            </a:r>
            <a:r>
              <a:rPr lang="zh-CN" altLang="en-US" dirty="0"/>
              <a:t>）、沸石</a:t>
            </a:r>
            <a:r>
              <a:rPr lang="en-US" altLang="zh-CN" dirty="0"/>
              <a:t>(</a:t>
            </a:r>
            <a:r>
              <a:rPr lang="zh-CN" altLang="en-US" dirty="0"/>
              <a:t>吸附</a:t>
            </a:r>
            <a:r>
              <a:rPr lang="en-US" altLang="zh-CN" dirty="0"/>
              <a:t>, 2-3%)</a:t>
            </a:r>
          </a:p>
          <a:p>
            <a:r>
              <a:rPr lang="zh-CN" altLang="en-US" dirty="0"/>
              <a:t>阿司匹林：</a:t>
            </a:r>
            <a:r>
              <a:rPr lang="en-US" altLang="zh-CN" dirty="0"/>
              <a:t>0.05%</a:t>
            </a:r>
          </a:p>
          <a:p>
            <a:r>
              <a:rPr lang="zh-CN" altLang="en-US" dirty="0"/>
              <a:t>杆菌肽锌：</a:t>
            </a:r>
            <a:r>
              <a:rPr lang="en-US" altLang="zh-CN" dirty="0"/>
              <a:t>100mg/kg</a:t>
            </a:r>
            <a:r>
              <a:rPr lang="zh-CN" altLang="en-US" dirty="0"/>
              <a:t>饲料</a:t>
            </a:r>
          </a:p>
          <a:p>
            <a:endParaRPr lang="zh-CN" altLang="en-US" dirty="0"/>
          </a:p>
        </p:txBody>
      </p:sp>
    </p:spTree>
    <p:extLst>
      <p:ext uri="{BB962C8B-B14F-4D97-AF65-F5344CB8AC3E}">
        <p14:creationId xmlns:p14="http://schemas.microsoft.com/office/powerpoint/2010/main" xmlns="" val="34092453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683568" y="1628800"/>
            <a:ext cx="8229600" cy="4525963"/>
          </a:xfrm>
        </p:spPr>
        <p:txBody>
          <a:bodyPr/>
          <a:lstStyle/>
          <a:p>
            <a:r>
              <a:rPr lang="en-US" altLang="zh-CN" dirty="0" smtClean="0"/>
              <a:t>8. </a:t>
            </a:r>
            <a:r>
              <a:rPr lang="zh-CN" altLang="en-US" dirty="0"/>
              <a:t>酸化剂</a:t>
            </a:r>
          </a:p>
          <a:p>
            <a:r>
              <a:rPr lang="zh-CN" altLang="en-US" dirty="0"/>
              <a:t>     柠檬酸</a:t>
            </a:r>
          </a:p>
          <a:p>
            <a:r>
              <a:rPr lang="zh-CN" altLang="en-US" dirty="0"/>
              <a:t>     延胡索酸</a:t>
            </a:r>
          </a:p>
          <a:p>
            <a:pPr marL="0" indent="0">
              <a:buNone/>
            </a:pPr>
            <a:r>
              <a:rPr lang="zh-CN" altLang="en-US" dirty="0"/>
              <a:t>                                        </a:t>
            </a:r>
            <a:r>
              <a:rPr lang="en-US" altLang="zh-CN" dirty="0"/>
              <a:t>0.25%</a:t>
            </a:r>
          </a:p>
          <a:p>
            <a:endParaRPr lang="zh-CN" altLang="en-US" dirty="0"/>
          </a:p>
        </p:txBody>
      </p:sp>
      <p:sp>
        <p:nvSpPr>
          <p:cNvPr id="4" name="右箭头 3"/>
          <p:cNvSpPr/>
          <p:nvPr/>
        </p:nvSpPr>
        <p:spPr>
          <a:xfrm>
            <a:off x="1440240" y="3590920"/>
            <a:ext cx="2088232" cy="216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57174127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755576" y="1484784"/>
            <a:ext cx="8229600" cy="4525963"/>
          </a:xfrm>
        </p:spPr>
        <p:txBody>
          <a:bodyPr/>
          <a:lstStyle/>
          <a:p>
            <a:r>
              <a:rPr lang="zh-CN" altLang="en-US" dirty="0"/>
              <a:t>并不是在热应激时把所有有用的东西都添加上</a:t>
            </a:r>
          </a:p>
          <a:p>
            <a:r>
              <a:rPr lang="zh-CN" altLang="en-US" dirty="0"/>
              <a:t>最好</a:t>
            </a:r>
            <a:r>
              <a:rPr lang="zh-CN" altLang="en-US" dirty="0" smtClean="0"/>
              <a:t>添加白天</a:t>
            </a:r>
            <a:r>
              <a:rPr lang="en-US" altLang="zh-CN" dirty="0" smtClean="0"/>
              <a:t>VC</a:t>
            </a:r>
            <a:r>
              <a:rPr lang="en-US" altLang="zh-CN" dirty="0"/>
              <a:t>+</a:t>
            </a:r>
            <a:r>
              <a:rPr lang="zh-CN" altLang="en-US" dirty="0" smtClean="0"/>
              <a:t>柠檬酸；晚上碳酸氢钠</a:t>
            </a:r>
            <a:r>
              <a:rPr lang="en-US" altLang="zh-CN" dirty="0"/>
              <a:t>+</a:t>
            </a:r>
            <a:r>
              <a:rPr lang="zh-CN" altLang="en-US" dirty="0"/>
              <a:t>氯化钾</a:t>
            </a:r>
          </a:p>
          <a:p>
            <a:pPr marL="0" indent="0">
              <a:buNone/>
            </a:pPr>
            <a:r>
              <a:rPr lang="zh-CN" altLang="en-US" dirty="0" smtClean="0"/>
              <a:t>   </a:t>
            </a:r>
            <a:r>
              <a:rPr lang="zh-CN" altLang="en-US" dirty="0"/>
              <a:t>饲料中   </a:t>
            </a:r>
            <a:r>
              <a:rPr lang="en-US" altLang="zh-CN" dirty="0"/>
              <a:t>200ppm+0.25%+0.5%+0.1%</a:t>
            </a:r>
          </a:p>
          <a:p>
            <a:endParaRPr lang="en-US" altLang="zh-CN" dirty="0"/>
          </a:p>
          <a:p>
            <a:endParaRPr lang="zh-CN" altLang="en-US" dirty="0"/>
          </a:p>
        </p:txBody>
      </p:sp>
    </p:spTree>
    <p:extLst>
      <p:ext uri="{BB962C8B-B14F-4D97-AF65-F5344CB8AC3E}">
        <p14:creationId xmlns:p14="http://schemas.microsoft.com/office/powerpoint/2010/main" xmlns="" val="7095969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755576" y="1556792"/>
            <a:ext cx="8229600" cy="4525963"/>
          </a:xfrm>
        </p:spPr>
        <p:txBody>
          <a:bodyPr/>
          <a:lstStyle/>
          <a:p>
            <a:r>
              <a:rPr lang="en-US" altLang="zh-CN" dirty="0"/>
              <a:t>9</a:t>
            </a:r>
            <a:r>
              <a:rPr lang="en-US" altLang="zh-CN" dirty="0" smtClean="0"/>
              <a:t>. </a:t>
            </a:r>
            <a:r>
              <a:rPr lang="zh-CN" altLang="en-US" dirty="0"/>
              <a:t>饲养管理</a:t>
            </a:r>
          </a:p>
          <a:p>
            <a:r>
              <a:rPr lang="zh-CN" altLang="en-US" dirty="0"/>
              <a:t>最大产热在采食后</a:t>
            </a:r>
            <a:r>
              <a:rPr lang="en-US" altLang="zh-CN" dirty="0"/>
              <a:t>3-5</a:t>
            </a:r>
            <a:r>
              <a:rPr lang="zh-CN" altLang="en-US" dirty="0"/>
              <a:t>小时</a:t>
            </a:r>
            <a:r>
              <a:rPr lang="en-US" altLang="zh-CN" dirty="0"/>
              <a:t>---</a:t>
            </a:r>
            <a:r>
              <a:rPr lang="zh-CN" altLang="en-US" dirty="0"/>
              <a:t>开灯后、傍晚立即刺激采食</a:t>
            </a:r>
          </a:p>
          <a:p>
            <a:r>
              <a:rPr lang="zh-CN" altLang="en-US" dirty="0"/>
              <a:t>环境温度高采食，产热维持时间长</a:t>
            </a:r>
          </a:p>
          <a:p>
            <a:r>
              <a:rPr lang="zh-CN" altLang="en-US" dirty="0"/>
              <a:t>午夜补料</a:t>
            </a:r>
          </a:p>
          <a:p>
            <a:endParaRPr lang="zh-CN" altLang="en-US" dirty="0"/>
          </a:p>
        </p:txBody>
      </p:sp>
    </p:spTree>
    <p:extLst>
      <p:ext uri="{BB962C8B-B14F-4D97-AF65-F5344CB8AC3E}">
        <p14:creationId xmlns:p14="http://schemas.microsoft.com/office/powerpoint/2010/main" xmlns="" val="20919301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629816"/>
            <a:ext cx="8229600" cy="1143000"/>
          </a:xfrm>
        </p:spPr>
        <p:txBody>
          <a:bodyPr/>
          <a:lstStyle/>
          <a:p>
            <a:r>
              <a:rPr lang="zh-CN" altLang="en-US" dirty="0" smtClean="0"/>
              <a:t>夏季鸡舍通风</a:t>
            </a:r>
            <a:endParaRPr lang="zh-CN" altLang="en-US" dirty="0"/>
          </a:p>
        </p:txBody>
      </p:sp>
      <p:sp>
        <p:nvSpPr>
          <p:cNvPr id="3" name="内容占位符 2"/>
          <p:cNvSpPr>
            <a:spLocks noGrp="1"/>
          </p:cNvSpPr>
          <p:nvPr>
            <p:ph idx="1"/>
          </p:nvPr>
        </p:nvSpPr>
        <p:spPr>
          <a:xfrm>
            <a:off x="457200" y="1999381"/>
            <a:ext cx="8229600" cy="4525963"/>
          </a:xfrm>
        </p:spPr>
        <p:txBody>
          <a:bodyPr/>
          <a:lstStyle/>
          <a:p>
            <a:pPr marL="0" indent="0">
              <a:buNone/>
            </a:pPr>
            <a:r>
              <a:rPr lang="zh-CN" altLang="en-US" dirty="0" smtClean="0">
                <a:solidFill>
                  <a:srgbClr val="FF0000"/>
                </a:solidFill>
              </a:rPr>
              <a:t>原则</a:t>
            </a:r>
            <a:r>
              <a:rPr lang="zh-CN" altLang="en-US" dirty="0" smtClean="0"/>
              <a:t>：</a:t>
            </a:r>
            <a:r>
              <a:rPr lang="en-US" altLang="zh-CN" dirty="0" smtClean="0"/>
              <a:t>1</a:t>
            </a:r>
            <a:r>
              <a:rPr lang="zh-CN" altLang="en-US" dirty="0" smtClean="0"/>
              <a:t>、利用风冷效应，降低</a:t>
            </a:r>
            <a:r>
              <a:rPr lang="zh-CN" altLang="en-US" dirty="0" smtClean="0">
                <a:solidFill>
                  <a:srgbClr val="FF0000"/>
                </a:solidFill>
              </a:rPr>
              <a:t>体感温度</a:t>
            </a:r>
            <a:endParaRPr lang="en-US" altLang="zh-CN" dirty="0" smtClean="0">
              <a:solidFill>
                <a:srgbClr val="FF0000"/>
              </a:solidFill>
            </a:endParaRPr>
          </a:p>
          <a:p>
            <a:pPr marL="0" indent="0">
              <a:buNone/>
            </a:pPr>
            <a:r>
              <a:rPr lang="en-US" altLang="zh-CN" dirty="0" smtClean="0"/>
              <a:t>             2</a:t>
            </a:r>
            <a:r>
              <a:rPr lang="zh-CN" altLang="en-US" dirty="0" smtClean="0"/>
              <a:t>、当鸡舍纵向风机全部开启，鸡舍             温度高于</a:t>
            </a:r>
            <a:r>
              <a:rPr lang="en-US" altLang="zh-CN" dirty="0" smtClean="0">
                <a:solidFill>
                  <a:srgbClr val="FF0000"/>
                </a:solidFill>
              </a:rPr>
              <a:t>27.8</a:t>
            </a:r>
            <a:r>
              <a:rPr lang="zh-CN" altLang="en-US" dirty="0" smtClean="0">
                <a:solidFill>
                  <a:srgbClr val="FF0000"/>
                </a:solidFill>
              </a:rPr>
              <a:t>℃</a:t>
            </a:r>
            <a:r>
              <a:rPr lang="zh-CN" altLang="en-US" dirty="0" smtClean="0"/>
              <a:t>，且相对湿度低于</a:t>
            </a:r>
            <a:r>
              <a:rPr lang="en-US" altLang="zh-CN" dirty="0" smtClean="0">
                <a:solidFill>
                  <a:srgbClr val="FF0000"/>
                </a:solidFill>
              </a:rPr>
              <a:t>70%</a:t>
            </a:r>
            <a:r>
              <a:rPr lang="zh-CN" altLang="en-US" dirty="0" smtClean="0"/>
              <a:t>时</a:t>
            </a:r>
            <a:endParaRPr lang="en-US" altLang="zh-CN" dirty="0" smtClean="0"/>
          </a:p>
          <a:p>
            <a:pPr marL="0" indent="0">
              <a:buNone/>
            </a:pPr>
            <a:r>
              <a:rPr lang="en-US" altLang="zh-CN" dirty="0"/>
              <a:t> </a:t>
            </a:r>
            <a:r>
              <a:rPr lang="en-US" altLang="zh-CN" dirty="0" smtClean="0"/>
              <a:t>            3</a:t>
            </a:r>
            <a:r>
              <a:rPr lang="zh-CN" altLang="en-US" dirty="0" smtClean="0"/>
              <a:t>、鸡舍</a:t>
            </a:r>
            <a:r>
              <a:rPr lang="zh-CN" altLang="en-US" dirty="0" smtClean="0">
                <a:solidFill>
                  <a:srgbClr val="FF0000"/>
                </a:solidFill>
              </a:rPr>
              <a:t>负压不宜过大</a:t>
            </a:r>
            <a:r>
              <a:rPr lang="zh-CN" altLang="en-US" dirty="0" smtClean="0"/>
              <a:t>，防止风速过快鸡只体感温度下降太快</a:t>
            </a:r>
            <a:endParaRPr lang="en-US" altLang="zh-CN" dirty="0" smtClean="0"/>
          </a:p>
          <a:p>
            <a:pPr marL="0" indent="0">
              <a:buNone/>
            </a:pPr>
            <a:r>
              <a:rPr lang="en-US" altLang="zh-CN" dirty="0"/>
              <a:t> </a:t>
            </a:r>
            <a:r>
              <a:rPr lang="en-US" altLang="zh-CN" dirty="0" smtClean="0"/>
              <a:t>         4</a:t>
            </a:r>
            <a:r>
              <a:rPr lang="zh-CN" altLang="en-US" dirty="0" smtClean="0"/>
              <a:t>、风机开启原则以</a:t>
            </a:r>
            <a:r>
              <a:rPr lang="zh-CN" altLang="en-US" dirty="0" smtClean="0">
                <a:solidFill>
                  <a:srgbClr val="FF0000"/>
                </a:solidFill>
              </a:rPr>
              <a:t>温度控制</a:t>
            </a:r>
            <a:r>
              <a:rPr lang="zh-CN" altLang="en-US" dirty="0" smtClean="0"/>
              <a:t>为主</a:t>
            </a:r>
            <a:endParaRPr lang="zh-CN" altLang="en-US" dirty="0"/>
          </a:p>
        </p:txBody>
      </p:sp>
    </p:spTree>
    <p:extLst>
      <p:ext uri="{BB962C8B-B14F-4D97-AF65-F5344CB8AC3E}">
        <p14:creationId xmlns:p14="http://schemas.microsoft.com/office/powerpoint/2010/main" xmlns="" val="21235465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557808"/>
            <a:ext cx="8229600" cy="1143000"/>
          </a:xfrm>
        </p:spPr>
        <p:txBody>
          <a:bodyPr/>
          <a:lstStyle/>
          <a:p>
            <a:r>
              <a:rPr lang="zh-CN" altLang="en-US" dirty="0" smtClean="0"/>
              <a:t>如何正确认识体感温度</a:t>
            </a:r>
            <a:endParaRPr lang="zh-CN" altLang="en-US" dirty="0"/>
          </a:p>
        </p:txBody>
      </p:sp>
      <p:sp>
        <p:nvSpPr>
          <p:cNvPr id="3" name="内容占位符 2"/>
          <p:cNvSpPr>
            <a:spLocks noGrp="1"/>
          </p:cNvSpPr>
          <p:nvPr>
            <p:ph idx="1"/>
          </p:nvPr>
        </p:nvSpPr>
        <p:spPr>
          <a:xfrm>
            <a:off x="457200" y="1999381"/>
            <a:ext cx="8229600" cy="4525963"/>
          </a:xfrm>
        </p:spPr>
        <p:txBody>
          <a:bodyPr/>
          <a:lstStyle/>
          <a:p>
            <a:r>
              <a:rPr lang="zh-CN" altLang="en-US" dirty="0" smtClean="0"/>
              <a:t>体感温度三要素：</a:t>
            </a:r>
            <a:endParaRPr lang="en-US" altLang="zh-CN" dirty="0" smtClean="0"/>
          </a:p>
          <a:p>
            <a:pPr marL="0" indent="0">
              <a:buNone/>
            </a:pPr>
            <a:r>
              <a:rPr lang="en-US" altLang="zh-CN" dirty="0" smtClean="0"/>
              <a:t>1</a:t>
            </a:r>
            <a:r>
              <a:rPr lang="zh-CN" altLang="en-US" dirty="0" smtClean="0"/>
              <a:t>、鸡舍干球温度</a:t>
            </a:r>
            <a:endParaRPr lang="en-US" altLang="zh-CN" dirty="0" smtClean="0"/>
          </a:p>
          <a:p>
            <a:pPr marL="0" indent="0">
              <a:buNone/>
            </a:pPr>
            <a:r>
              <a:rPr lang="en-US" altLang="zh-CN" dirty="0" smtClean="0"/>
              <a:t>2</a:t>
            </a:r>
            <a:r>
              <a:rPr lang="zh-CN" altLang="en-US" dirty="0" smtClean="0"/>
              <a:t>、鸡舍相对湿度</a:t>
            </a:r>
            <a:endParaRPr lang="en-US" altLang="zh-CN" dirty="0" smtClean="0"/>
          </a:p>
          <a:p>
            <a:pPr marL="0" indent="0">
              <a:buNone/>
            </a:pPr>
            <a:r>
              <a:rPr lang="en-US" altLang="zh-CN" dirty="0" smtClean="0"/>
              <a:t>3</a:t>
            </a:r>
            <a:r>
              <a:rPr lang="zh-CN" altLang="en-US" dirty="0" smtClean="0"/>
              <a:t>、鸡舍过鸡风速</a:t>
            </a:r>
            <a:endParaRPr lang="en-US" altLang="zh-CN" dirty="0" smtClean="0"/>
          </a:p>
          <a:p>
            <a:endParaRPr lang="zh-CN" altLang="en-US" dirty="0"/>
          </a:p>
        </p:txBody>
      </p:sp>
    </p:spTree>
    <p:extLst>
      <p:ext uri="{BB962C8B-B14F-4D97-AF65-F5344CB8AC3E}">
        <p14:creationId xmlns:p14="http://schemas.microsoft.com/office/powerpoint/2010/main" xmlns="" val="241956560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557808"/>
            <a:ext cx="8229600" cy="1143000"/>
          </a:xfrm>
        </p:spPr>
        <p:txBody>
          <a:bodyPr/>
          <a:lstStyle/>
          <a:p>
            <a:r>
              <a:rPr lang="zh-CN" altLang="en-US" dirty="0" smtClean="0"/>
              <a:t>夏季鸡舍的开窗顺序</a:t>
            </a:r>
            <a:endParaRPr lang="zh-CN" altLang="en-US" dirty="0"/>
          </a:p>
        </p:txBody>
      </p:sp>
      <p:sp>
        <p:nvSpPr>
          <p:cNvPr id="3" name="内容占位符 2"/>
          <p:cNvSpPr>
            <a:spLocks noGrp="1"/>
          </p:cNvSpPr>
          <p:nvPr>
            <p:ph idx="1"/>
          </p:nvPr>
        </p:nvSpPr>
        <p:spPr>
          <a:xfrm>
            <a:off x="457200" y="1999381"/>
            <a:ext cx="8229600" cy="4525963"/>
          </a:xfrm>
        </p:spPr>
        <p:txBody>
          <a:bodyPr/>
          <a:lstStyle/>
          <a:p>
            <a:r>
              <a:rPr lang="zh-CN" altLang="en-US" dirty="0" smtClean="0"/>
              <a:t>管道          关闭管道开启小窗      开启水帘窗（先开启边墙窗最后开山墙窗）       当达到水帘打水条件时，关闭通风小窗</a:t>
            </a:r>
            <a:endParaRPr lang="en-US" altLang="zh-CN" dirty="0" smtClean="0"/>
          </a:p>
          <a:p>
            <a:endParaRPr lang="zh-CN" altLang="en-US" dirty="0"/>
          </a:p>
        </p:txBody>
      </p:sp>
      <p:sp>
        <p:nvSpPr>
          <p:cNvPr id="4" name="右箭头 3"/>
          <p:cNvSpPr/>
          <p:nvPr/>
        </p:nvSpPr>
        <p:spPr>
          <a:xfrm>
            <a:off x="1907704" y="2276872"/>
            <a:ext cx="504056" cy="7200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右箭头 4"/>
          <p:cNvSpPr/>
          <p:nvPr/>
        </p:nvSpPr>
        <p:spPr>
          <a:xfrm flipV="1">
            <a:off x="5824074" y="2348880"/>
            <a:ext cx="576064" cy="7200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右箭头 5"/>
          <p:cNvSpPr/>
          <p:nvPr/>
        </p:nvSpPr>
        <p:spPr>
          <a:xfrm>
            <a:off x="6516216" y="2780928"/>
            <a:ext cx="648072" cy="7200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10752897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629816"/>
            <a:ext cx="8229600" cy="1143000"/>
          </a:xfrm>
        </p:spPr>
        <p:txBody>
          <a:bodyPr/>
          <a:lstStyle/>
          <a:p>
            <a:r>
              <a:rPr lang="zh-CN" altLang="en-US" dirty="0" smtClean="0"/>
              <a:t>水帘的降温原理</a:t>
            </a:r>
            <a:endParaRPr lang="zh-CN" altLang="en-US" dirty="0"/>
          </a:p>
        </p:txBody>
      </p:sp>
      <p:sp>
        <p:nvSpPr>
          <p:cNvPr id="3" name="内容占位符 2"/>
          <p:cNvSpPr>
            <a:spLocks noGrp="1"/>
          </p:cNvSpPr>
          <p:nvPr>
            <p:ph idx="1"/>
          </p:nvPr>
        </p:nvSpPr>
        <p:spPr>
          <a:xfrm>
            <a:off x="457200" y="2071389"/>
            <a:ext cx="8229600" cy="4525963"/>
          </a:xfrm>
        </p:spPr>
        <p:txBody>
          <a:bodyPr/>
          <a:lstStyle/>
          <a:p>
            <a:r>
              <a:rPr lang="zh-CN" altLang="en-US" dirty="0" smtClean="0"/>
              <a:t>夏季，高温空气通过水帘，水帘中的水分蒸发时吸收了空气中的热量，使进入鸡舍空气的温度降低</a:t>
            </a:r>
            <a:endParaRPr lang="zh-CN" altLang="en-US" dirty="0"/>
          </a:p>
        </p:txBody>
      </p:sp>
    </p:spTree>
    <p:extLst>
      <p:ext uri="{BB962C8B-B14F-4D97-AF65-F5344CB8AC3E}">
        <p14:creationId xmlns:p14="http://schemas.microsoft.com/office/powerpoint/2010/main" xmlns="" val="294942069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629816"/>
            <a:ext cx="8229600" cy="1143000"/>
          </a:xfrm>
        </p:spPr>
        <p:txBody>
          <a:bodyPr/>
          <a:lstStyle/>
          <a:p>
            <a:r>
              <a:rPr lang="zh-CN" altLang="en-US" dirty="0" smtClean="0"/>
              <a:t>使用水帘注意事项</a:t>
            </a:r>
            <a:endParaRPr lang="zh-CN" altLang="en-US" dirty="0"/>
          </a:p>
        </p:txBody>
      </p:sp>
      <p:sp>
        <p:nvSpPr>
          <p:cNvPr id="3" name="内容占位符 2"/>
          <p:cNvSpPr>
            <a:spLocks noGrp="1"/>
          </p:cNvSpPr>
          <p:nvPr>
            <p:ph idx="1"/>
          </p:nvPr>
        </p:nvSpPr>
        <p:spPr/>
        <p:txBody>
          <a:bodyPr/>
          <a:lstStyle/>
          <a:p>
            <a:r>
              <a:rPr lang="en-US" altLang="zh-CN" dirty="0" smtClean="0"/>
              <a:t>1</a:t>
            </a:r>
            <a:r>
              <a:rPr lang="zh-CN" altLang="en-US" dirty="0" smtClean="0"/>
              <a:t>、注意水帘打水条件</a:t>
            </a:r>
            <a:endParaRPr lang="en-US" altLang="zh-CN" dirty="0" smtClean="0"/>
          </a:p>
          <a:p>
            <a:r>
              <a:rPr lang="en-US" altLang="zh-CN" dirty="0" smtClean="0"/>
              <a:t>2</a:t>
            </a:r>
            <a:r>
              <a:rPr lang="zh-CN" altLang="en-US" dirty="0" smtClean="0"/>
              <a:t>、水帘之间间隔距离最好在</a:t>
            </a:r>
            <a:r>
              <a:rPr lang="en-US" altLang="zh-CN" dirty="0" smtClean="0"/>
              <a:t>5</a:t>
            </a:r>
            <a:r>
              <a:rPr lang="zh-CN" altLang="en-US" dirty="0" smtClean="0"/>
              <a:t>米以上</a:t>
            </a:r>
            <a:endParaRPr lang="en-US" altLang="zh-CN" dirty="0" smtClean="0"/>
          </a:p>
          <a:p>
            <a:r>
              <a:rPr lang="en-US" altLang="zh-CN" dirty="0" smtClean="0"/>
              <a:t>3</a:t>
            </a:r>
            <a:r>
              <a:rPr lang="zh-CN" altLang="en-US" dirty="0" smtClean="0"/>
              <a:t>、对水帘窗导流板进行改装</a:t>
            </a:r>
            <a:endParaRPr lang="en-US" altLang="zh-CN" dirty="0" smtClean="0"/>
          </a:p>
          <a:p>
            <a:r>
              <a:rPr lang="en-US" altLang="zh-CN" dirty="0" smtClean="0"/>
              <a:t>4</a:t>
            </a:r>
            <a:r>
              <a:rPr lang="zh-CN" altLang="en-US" dirty="0" smtClean="0"/>
              <a:t>、最好使用循环水</a:t>
            </a:r>
            <a:endParaRPr lang="en-US" altLang="zh-CN" dirty="0" smtClean="0"/>
          </a:p>
          <a:p>
            <a:r>
              <a:rPr lang="en-US" altLang="zh-CN" dirty="0" smtClean="0"/>
              <a:t>5</a:t>
            </a:r>
            <a:r>
              <a:rPr lang="zh-CN" altLang="en-US" dirty="0" smtClean="0"/>
              <a:t>、注意鸡舍内湿度，应采用间歇式打水</a:t>
            </a:r>
            <a:endParaRPr lang="en-US" altLang="zh-CN" dirty="0" smtClean="0"/>
          </a:p>
          <a:p>
            <a:r>
              <a:rPr lang="en-US" altLang="zh-CN" dirty="0" smtClean="0"/>
              <a:t>6</a:t>
            </a:r>
            <a:r>
              <a:rPr lang="zh-CN" altLang="en-US" dirty="0" smtClean="0"/>
              <a:t>、注意过帘风速</a:t>
            </a:r>
            <a:r>
              <a:rPr lang="en-US" altLang="zh-CN" dirty="0" smtClean="0"/>
              <a:t>——1.78-2.29</a:t>
            </a:r>
            <a:r>
              <a:rPr lang="zh-CN" altLang="en-US" dirty="0" smtClean="0"/>
              <a:t>米</a:t>
            </a:r>
            <a:r>
              <a:rPr lang="en-US" altLang="zh-CN" dirty="0" smtClean="0"/>
              <a:t>/</a:t>
            </a:r>
            <a:r>
              <a:rPr lang="zh-CN" altLang="en-US" dirty="0" smtClean="0"/>
              <a:t>秒最佳</a:t>
            </a:r>
            <a:r>
              <a:rPr lang="en-US" altLang="zh-CN" dirty="0" smtClean="0"/>
              <a:t>2.03</a:t>
            </a:r>
            <a:r>
              <a:rPr lang="zh-CN" altLang="en-US" dirty="0" smtClean="0"/>
              <a:t>米</a:t>
            </a:r>
            <a:r>
              <a:rPr lang="en-US" altLang="zh-CN" dirty="0" smtClean="0"/>
              <a:t>/</a:t>
            </a:r>
            <a:r>
              <a:rPr lang="zh-CN" altLang="en-US" dirty="0" smtClean="0"/>
              <a:t>秒（</a:t>
            </a:r>
            <a:r>
              <a:rPr lang="en-US" altLang="zh-CN" dirty="0" smtClean="0"/>
              <a:t>15cm</a:t>
            </a:r>
            <a:r>
              <a:rPr lang="zh-CN" altLang="en-US" dirty="0" smtClean="0"/>
              <a:t>）</a:t>
            </a:r>
            <a:endParaRPr lang="zh-CN" altLang="en-US" dirty="0"/>
          </a:p>
        </p:txBody>
      </p:sp>
    </p:spTree>
    <p:extLst>
      <p:ext uri="{BB962C8B-B14F-4D97-AF65-F5344CB8AC3E}">
        <p14:creationId xmlns:p14="http://schemas.microsoft.com/office/powerpoint/2010/main" xmlns="" val="416808174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a:xfrm>
            <a:off x="457200" y="557808"/>
            <a:ext cx="8229600" cy="1143000"/>
          </a:xfrm>
        </p:spPr>
        <p:txBody>
          <a:bodyPr/>
          <a:lstStyle/>
          <a:p>
            <a:r>
              <a:rPr lang="zh-CN" altLang="en-US" dirty="0" smtClean="0"/>
              <a:t>在水帘侧边经行保护</a:t>
            </a:r>
            <a:endParaRPr lang="zh-CN" altLang="en-US" dirty="0"/>
          </a:p>
        </p:txBody>
      </p:sp>
      <p:sp>
        <p:nvSpPr>
          <p:cNvPr id="7" name="文本占位符 6"/>
          <p:cNvSpPr>
            <a:spLocks noGrp="1"/>
          </p:cNvSpPr>
          <p:nvPr>
            <p:ph type="body" idx="1"/>
          </p:nvPr>
        </p:nvSpPr>
        <p:spPr/>
        <p:txBody>
          <a:bodyPr/>
          <a:lstStyle/>
          <a:p>
            <a:endParaRPr lang="zh-CN" altLang="en-US"/>
          </a:p>
        </p:txBody>
      </p:sp>
      <p:sp>
        <p:nvSpPr>
          <p:cNvPr id="9" name="文本占位符 8"/>
          <p:cNvSpPr>
            <a:spLocks noGrp="1"/>
          </p:cNvSpPr>
          <p:nvPr>
            <p:ph type="body" sz="quarter" idx="3"/>
          </p:nvPr>
        </p:nvSpPr>
        <p:spPr/>
        <p:txBody>
          <a:bodyPr/>
          <a:lstStyle/>
          <a:p>
            <a:endParaRPr lang="zh-CN" altLang="en-US"/>
          </a:p>
        </p:txBody>
      </p:sp>
      <p:pic>
        <p:nvPicPr>
          <p:cNvPr id="12" name="内容占位符 11"/>
          <p:cNvPicPr>
            <a:picLocks noGrp="1" noChangeAspect="1"/>
          </p:cNvPicPr>
          <p:nvPr>
            <p:ph sz="quarter" idx="4"/>
          </p:nvPr>
        </p:nvPicPr>
        <p:blipFill>
          <a:blip r:embed="rId2" cstate="print">
            <a:extLst>
              <a:ext uri="{28A0092B-C50C-407E-A947-70E740481C1C}">
                <a14:useLocalDpi xmlns:a14="http://schemas.microsoft.com/office/drawing/2010/main" xmlns="" val="0"/>
              </a:ext>
            </a:extLst>
          </a:blip>
          <a:stretch>
            <a:fillRect/>
          </a:stretch>
        </p:blipFill>
        <p:spPr>
          <a:xfrm>
            <a:off x="4788024" y="1853976"/>
            <a:ext cx="4032448" cy="3951288"/>
          </a:xfrm>
        </p:spPr>
      </p:pic>
      <p:pic>
        <p:nvPicPr>
          <p:cNvPr id="3" name="内容占位符 2"/>
          <p:cNvPicPr>
            <a:picLocks noGrp="1" noChangeAspect="1"/>
          </p:cNvPicPr>
          <p:nvPr>
            <p:ph sz="half" idx="2"/>
          </p:nvPr>
        </p:nvPicPr>
        <p:blipFill>
          <a:blip r:embed="rId3" cstate="print">
            <a:extLst>
              <a:ext uri="{28A0092B-C50C-407E-A947-70E740481C1C}">
                <a14:useLocalDpi xmlns:a14="http://schemas.microsoft.com/office/drawing/2010/main" xmlns="" val="0"/>
              </a:ext>
            </a:extLst>
          </a:blip>
          <a:stretch>
            <a:fillRect/>
          </a:stretch>
        </p:blipFill>
        <p:spPr>
          <a:xfrm>
            <a:off x="611560" y="1781968"/>
            <a:ext cx="3577468" cy="3951288"/>
          </a:xfrm>
        </p:spPr>
      </p:pic>
    </p:spTree>
    <p:extLst>
      <p:ext uri="{BB962C8B-B14F-4D97-AF65-F5344CB8AC3E}">
        <p14:creationId xmlns:p14="http://schemas.microsoft.com/office/powerpoint/2010/main" xmlns="" val="227614811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67544" y="764704"/>
            <a:ext cx="8229600" cy="1143000"/>
          </a:xfrm>
        </p:spPr>
        <p:txBody>
          <a:bodyPr/>
          <a:lstStyle/>
          <a:p>
            <a:r>
              <a:rPr lang="zh-CN" altLang="en-US" dirty="0" smtClean="0"/>
              <a:t>夏季其他饲养要点</a:t>
            </a:r>
            <a:endParaRPr lang="zh-CN" altLang="en-US" dirty="0"/>
          </a:p>
        </p:txBody>
      </p:sp>
      <p:sp>
        <p:nvSpPr>
          <p:cNvPr id="3" name="内容占位符 2"/>
          <p:cNvSpPr>
            <a:spLocks noGrp="1"/>
          </p:cNvSpPr>
          <p:nvPr>
            <p:ph idx="1"/>
          </p:nvPr>
        </p:nvSpPr>
        <p:spPr>
          <a:xfrm>
            <a:off x="467544" y="2132856"/>
            <a:ext cx="8229600" cy="4525963"/>
          </a:xfrm>
        </p:spPr>
        <p:txBody>
          <a:bodyPr/>
          <a:lstStyle/>
          <a:p>
            <a:r>
              <a:rPr lang="en-US" altLang="zh-CN" dirty="0" smtClean="0"/>
              <a:t>1</a:t>
            </a:r>
            <a:r>
              <a:rPr lang="zh-CN" altLang="en-US" dirty="0" smtClean="0"/>
              <a:t>、要时刻关注饮水系统是否运转正常，不要出现水线阻塞、压力不够导致出水量不足，应及时定期清理水线。</a:t>
            </a:r>
            <a:endParaRPr lang="en-US" altLang="zh-CN" dirty="0" smtClean="0"/>
          </a:p>
          <a:p>
            <a:r>
              <a:rPr lang="en-US" altLang="zh-CN" dirty="0" smtClean="0"/>
              <a:t>2</a:t>
            </a:r>
            <a:r>
              <a:rPr lang="zh-CN" altLang="en-US" dirty="0" smtClean="0"/>
              <a:t>、饲料要做好清料工作不要剩料，防治霉变。做到少添勤加。</a:t>
            </a:r>
            <a:endParaRPr lang="en-US" altLang="zh-CN" dirty="0" smtClean="0"/>
          </a:p>
          <a:p>
            <a:r>
              <a:rPr lang="en-US" altLang="zh-CN" dirty="0" smtClean="0"/>
              <a:t>3</a:t>
            </a:r>
            <a:r>
              <a:rPr lang="zh-CN" altLang="en-US" dirty="0" smtClean="0"/>
              <a:t>、</a:t>
            </a:r>
            <a:r>
              <a:rPr lang="zh-CN" altLang="en-US" dirty="0" smtClean="0">
                <a:solidFill>
                  <a:srgbClr val="FF0000"/>
                </a:solidFill>
              </a:rPr>
              <a:t>注意控灯</a:t>
            </a:r>
            <a:endParaRPr lang="zh-CN" altLang="en-US" dirty="0">
              <a:solidFill>
                <a:srgbClr val="FF0000"/>
              </a:solidFill>
            </a:endParaRPr>
          </a:p>
        </p:txBody>
      </p:sp>
    </p:spTree>
    <p:extLst>
      <p:ext uri="{BB962C8B-B14F-4D97-AF65-F5344CB8AC3E}">
        <p14:creationId xmlns:p14="http://schemas.microsoft.com/office/powerpoint/2010/main" xmlns="" val="126017911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endParaRPr lang="zh-CN" altLang="en-US"/>
          </a:p>
        </p:txBody>
      </p:sp>
    </p:spTree>
    <p:extLst>
      <p:ext uri="{BB962C8B-B14F-4D97-AF65-F5344CB8AC3E}">
        <p14:creationId xmlns:p14="http://schemas.microsoft.com/office/powerpoint/2010/main" xmlns="" val="296307415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endParaRPr lang="zh-CN" altLang="en-US"/>
          </a:p>
        </p:txBody>
      </p:sp>
    </p:spTree>
    <p:extLst>
      <p:ext uri="{BB962C8B-B14F-4D97-AF65-F5344CB8AC3E}">
        <p14:creationId xmlns:p14="http://schemas.microsoft.com/office/powerpoint/2010/main" xmlns="" val="224210550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endParaRPr lang="zh-CN" altLang="en-US"/>
          </a:p>
        </p:txBody>
      </p:sp>
    </p:spTree>
    <p:extLst>
      <p:ext uri="{BB962C8B-B14F-4D97-AF65-F5344CB8AC3E}">
        <p14:creationId xmlns:p14="http://schemas.microsoft.com/office/powerpoint/2010/main" xmlns="" val="304708762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endParaRPr lang="zh-CN" altLang="en-US"/>
          </a:p>
        </p:txBody>
      </p:sp>
    </p:spTree>
    <p:extLst>
      <p:ext uri="{BB962C8B-B14F-4D97-AF65-F5344CB8AC3E}">
        <p14:creationId xmlns:p14="http://schemas.microsoft.com/office/powerpoint/2010/main" xmlns="" val="328072529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endParaRPr lang="zh-CN" altLang="en-US"/>
          </a:p>
        </p:txBody>
      </p:sp>
    </p:spTree>
    <p:extLst>
      <p:ext uri="{BB962C8B-B14F-4D97-AF65-F5344CB8AC3E}">
        <p14:creationId xmlns:p14="http://schemas.microsoft.com/office/powerpoint/2010/main" xmlns="" val="7744502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endParaRPr lang="zh-CN" altLang="en-US"/>
          </a:p>
        </p:txBody>
      </p:sp>
    </p:spTree>
    <p:extLst>
      <p:ext uri="{BB962C8B-B14F-4D97-AF65-F5344CB8AC3E}">
        <p14:creationId xmlns:p14="http://schemas.microsoft.com/office/powerpoint/2010/main" xmlns="" val="275249347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endParaRPr lang="zh-CN" altLang="en-US"/>
          </a:p>
        </p:txBody>
      </p:sp>
    </p:spTree>
    <p:extLst>
      <p:ext uri="{BB962C8B-B14F-4D97-AF65-F5344CB8AC3E}">
        <p14:creationId xmlns:p14="http://schemas.microsoft.com/office/powerpoint/2010/main" xmlns="" val="43037935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endParaRPr lang="zh-CN" altLang="en-US"/>
          </a:p>
        </p:txBody>
      </p:sp>
    </p:spTree>
    <p:extLst>
      <p:ext uri="{BB962C8B-B14F-4D97-AF65-F5344CB8AC3E}">
        <p14:creationId xmlns:p14="http://schemas.microsoft.com/office/powerpoint/2010/main" xmlns="" val="253805415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endParaRPr lang="zh-CN" altLang="en-US"/>
          </a:p>
        </p:txBody>
      </p:sp>
    </p:spTree>
    <p:extLst>
      <p:ext uri="{BB962C8B-B14F-4D97-AF65-F5344CB8AC3E}">
        <p14:creationId xmlns:p14="http://schemas.microsoft.com/office/powerpoint/2010/main" xmlns="" val="326721388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endParaRPr lang="zh-CN" altLang="en-US"/>
          </a:p>
        </p:txBody>
      </p:sp>
    </p:spTree>
    <p:extLst>
      <p:ext uri="{BB962C8B-B14F-4D97-AF65-F5344CB8AC3E}">
        <p14:creationId xmlns:p14="http://schemas.microsoft.com/office/powerpoint/2010/main" xmlns="" val="309845226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endParaRPr lang="zh-CN" altLang="en-US"/>
          </a:p>
        </p:txBody>
      </p:sp>
    </p:spTree>
    <p:extLst>
      <p:ext uri="{BB962C8B-B14F-4D97-AF65-F5344CB8AC3E}">
        <p14:creationId xmlns:p14="http://schemas.microsoft.com/office/powerpoint/2010/main" xmlns="" val="409026968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endParaRPr lang="zh-CN" altLang="en-US"/>
          </a:p>
        </p:txBody>
      </p:sp>
    </p:spTree>
    <p:extLst>
      <p:ext uri="{BB962C8B-B14F-4D97-AF65-F5344CB8AC3E}">
        <p14:creationId xmlns:p14="http://schemas.microsoft.com/office/powerpoint/2010/main" xmlns="" val="410697233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endParaRPr lang="zh-CN" altLang="en-US"/>
          </a:p>
        </p:txBody>
      </p:sp>
    </p:spTree>
    <p:extLst>
      <p:ext uri="{BB962C8B-B14F-4D97-AF65-F5344CB8AC3E}">
        <p14:creationId xmlns:p14="http://schemas.microsoft.com/office/powerpoint/2010/main" xmlns="" val="3734610921"/>
      </p:ext>
    </p:extLst>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84</TotalTime>
  <Words>1785</Words>
  <Application>Microsoft Office PowerPoint</Application>
  <PresentationFormat>全屏显示(4:3)</PresentationFormat>
  <Paragraphs>112</Paragraphs>
  <Slides>53</Slides>
  <Notes>1</Notes>
  <HiddenSlides>0</HiddenSlides>
  <MMClips>0</MMClips>
  <ScaleCrop>false</ScaleCrop>
  <HeadingPairs>
    <vt:vector size="4" baseType="variant">
      <vt:variant>
        <vt:lpstr>主题</vt:lpstr>
      </vt:variant>
      <vt:variant>
        <vt:i4>1</vt:i4>
      </vt:variant>
      <vt:variant>
        <vt:lpstr>幻灯片标题</vt:lpstr>
      </vt:variant>
      <vt:variant>
        <vt:i4>53</vt:i4>
      </vt:variant>
    </vt:vector>
  </HeadingPairs>
  <TitlesOfParts>
    <vt:vector size="54" baseType="lpstr">
      <vt:lpstr>Office 主题</vt:lpstr>
      <vt:lpstr>高温季节饲养管理</vt:lpstr>
      <vt:lpstr>高温季节的特点</vt:lpstr>
      <vt:lpstr>高温高湿的危害</vt:lpstr>
      <vt:lpstr>幻灯片 4</vt:lpstr>
      <vt:lpstr>非特异性生理反应</vt:lpstr>
      <vt:lpstr>对生产性能的影响</vt:lpstr>
      <vt:lpstr>幻灯片 7</vt:lpstr>
      <vt:lpstr>热应激对机体代谢的影响 </vt:lpstr>
      <vt:lpstr>幻灯片 9</vt:lpstr>
      <vt:lpstr>对甲状腺和肾上腺功能的影响</vt:lpstr>
      <vt:lpstr>鸡的体温调节--排热</vt:lpstr>
      <vt:lpstr>死亡率极高</vt:lpstr>
      <vt:lpstr>精神萎靡、沉郁</vt:lpstr>
      <vt:lpstr>羽毛易脱落，毛囊出血</vt:lpstr>
      <vt:lpstr>幻灯片 15</vt:lpstr>
      <vt:lpstr>肌肉呈熟样</vt:lpstr>
      <vt:lpstr>气管出血、有浓痰</vt:lpstr>
      <vt:lpstr>心冠脂肪出血</vt:lpstr>
      <vt:lpstr>幻灯片 19</vt:lpstr>
      <vt:lpstr>心肌出血</vt:lpstr>
      <vt:lpstr>幻灯片 21</vt:lpstr>
      <vt:lpstr>肠系脂肪出血</vt:lpstr>
      <vt:lpstr>肌肉呈熟样</vt:lpstr>
      <vt:lpstr>幻灯片 24</vt:lpstr>
      <vt:lpstr>预防措施</vt:lpstr>
      <vt:lpstr>幻灯片 26</vt:lpstr>
      <vt:lpstr>幻灯片 27</vt:lpstr>
      <vt:lpstr>幻灯片 28</vt:lpstr>
      <vt:lpstr>幻灯片 29</vt:lpstr>
      <vt:lpstr>幻灯片 30</vt:lpstr>
      <vt:lpstr>幻灯片 31</vt:lpstr>
      <vt:lpstr>幻灯片 32</vt:lpstr>
      <vt:lpstr>幻灯片 33</vt:lpstr>
      <vt:lpstr>夏季鸡舍通风</vt:lpstr>
      <vt:lpstr>如何正确认识体感温度</vt:lpstr>
      <vt:lpstr>夏季鸡舍的开窗顺序</vt:lpstr>
      <vt:lpstr>水帘的降温原理</vt:lpstr>
      <vt:lpstr>使用水帘注意事项</vt:lpstr>
      <vt:lpstr>在水帘侧边经行保护</vt:lpstr>
      <vt:lpstr>夏季其他饲养要点</vt:lpstr>
      <vt:lpstr>幻灯片 41</vt:lpstr>
      <vt:lpstr>幻灯片 42</vt:lpstr>
      <vt:lpstr>幻灯片 43</vt:lpstr>
      <vt:lpstr>幻灯片 44</vt:lpstr>
      <vt:lpstr>幻灯片 45</vt:lpstr>
      <vt:lpstr>幻灯片 46</vt:lpstr>
      <vt:lpstr>幻灯片 47</vt:lpstr>
      <vt:lpstr>幻灯片 48</vt:lpstr>
      <vt:lpstr>幻灯片 49</vt:lpstr>
      <vt:lpstr>幻灯片 50</vt:lpstr>
      <vt:lpstr>幻灯片 51</vt:lpstr>
      <vt:lpstr>幻灯片 52</vt:lpstr>
      <vt:lpstr>幻灯片 53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高温季节饲养管理</dc:title>
  <dc:creator>sunjun</dc:creator>
  <cp:lastModifiedBy>Administrator</cp:lastModifiedBy>
  <cp:revision>13</cp:revision>
  <dcterms:created xsi:type="dcterms:W3CDTF">2016-04-21T12:37:42Z</dcterms:created>
  <dcterms:modified xsi:type="dcterms:W3CDTF">2016-08-15T07:50:09Z</dcterms:modified>
</cp:coreProperties>
</file>